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charts/chart1.xml" ContentType="application/vnd.openxmlformats-officedocument.drawingml.chart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2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3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4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c9c8785f09418c" /><Relationship Type="http://schemas.openxmlformats.org/officeDocument/2006/relationships/extended-properties" Target="/docProps/app.xml" Id="Re0ffa391689347e4" /><Relationship Type="http://schemas.openxmlformats.org/officeDocument/2006/relationships/officeDocument" Target="/ppt/presentation.xml" Id="Ra6ec8e7d531e45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16d585d2ac4c74"/>
  </p:sldMasterIdLst>
  <p:notesMasterIdLst>
    <p:notesMasterId xmlns:r="http://schemas.openxmlformats.org/officeDocument/2006/relationships" r:id="R0dfb9aa689074f21"/>
  </p:notesMasterIdLst>
  <p:sldIdLst>
    <p:sldId xmlns:r="http://schemas.openxmlformats.org/officeDocument/2006/relationships" id="256" r:id="Re4525ebbd0464daf"/>
    <p:sldId xmlns:r="http://schemas.openxmlformats.org/officeDocument/2006/relationships" id="257" r:id="Ra4129ac91b1e4758"/>
    <p:sldId xmlns:r="http://schemas.openxmlformats.org/officeDocument/2006/relationships" id="258" r:id="R322fc21d26264995"/>
    <p:sldId xmlns:r="http://schemas.openxmlformats.org/officeDocument/2006/relationships" id="259" r:id="R9a7f2cd3227d46e2"/>
    <p:sldId xmlns:r="http://schemas.openxmlformats.org/officeDocument/2006/relationships" id="260" r:id="R87c007e5a40e46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ee4bc02c2e46e4" /><Relationship Type="http://schemas.openxmlformats.org/officeDocument/2006/relationships/slideMaster" Target="/ppt/slideMasters/slideMaster1.xml" Id="Rb116d585d2ac4c74" /><Relationship Type="http://schemas.openxmlformats.org/officeDocument/2006/relationships/notesMaster" Target="/ppt/notesMasters/notesMaster1.xml" Id="R0dfb9aa689074f21" /><Relationship Type="http://schemas.openxmlformats.org/officeDocument/2006/relationships/presProps" Target="/ppt/presProps.xml" Id="R06d8d369ffa841d7" /><Relationship Type="http://schemas.openxmlformats.org/officeDocument/2006/relationships/tableStyles" Target="/ppt/tableStyles.xml" Id="R5859b2e674304229" /><Relationship Type="http://schemas.openxmlformats.org/officeDocument/2006/relationships/slide" Target="/ppt/slides/slide1.xml" Id="Re4525ebbd0464daf" /><Relationship Type="http://schemas.openxmlformats.org/officeDocument/2006/relationships/slide" Target="/ppt/slides/slide2.xml" Id="Ra4129ac91b1e4758" /><Relationship Type="http://schemas.openxmlformats.org/officeDocument/2006/relationships/slide" Target="/ppt/slides/slide3.xml" Id="R322fc21d26264995" /><Relationship Type="http://schemas.openxmlformats.org/officeDocument/2006/relationships/slide" Target="/ppt/slides/slide4.xml" Id="R9a7f2cd3227d46e2" /><Relationship Type="http://schemas.openxmlformats.org/officeDocument/2006/relationships/slide" Target="/ppt/slides/slide5.xml" Id="R87c007e5a40e46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63ecae6aa64f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c2966ad61f4afb" /><Relationship Type="http://schemas.openxmlformats.org/officeDocument/2006/relationships/notesMaster" Target="/ppt/notesMasters/notesMaster1.xml" Id="R61d165db09a74a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f0e7c47a774103" /><Relationship Type="http://schemas.openxmlformats.org/officeDocument/2006/relationships/notesMaster" Target="/ppt/notesMasters/notesMaster1.xml" Id="Rc7985d2a909a48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d924773495433b" /><Relationship Type="http://schemas.openxmlformats.org/officeDocument/2006/relationships/notesMaster" Target="/ppt/notesMasters/notesMaster1.xml" Id="Redc7ac1ed1e14b3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684b1af6b14e48" /><Relationship Type="http://schemas.openxmlformats.org/officeDocument/2006/relationships/notesMaster" Target="/ppt/notesMasters/notesMaster1.xml" Id="Rbe248ed64e0e4b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9e2b6cec07648b4" /><Relationship Type="http://schemas.openxmlformats.org/officeDocument/2006/relationships/notesMaster" Target="/ppt/notesMasters/notesMaster1.xml" Id="R4a414e4c3a5f49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【演讲稿｜约56秒｜累计 0:00–0:56】</a:t>
            </a:r>
          </a:p>
          <a:p xmlns:a="http://schemas.openxmlformats.org/drawingml/2006/main">
            <a:r>
              <a:t>老板，三季度三家店总营收为四十一万四千二百美元，环比只增长百分之零点八。今天请您决定两件事：冷萃是三家店同步推广，还是优先放在市中心店；外卖是立即追加推广，还是维持现有投入、暂缓追加。我的建议都是后一个选项。先看整体表现，市中心店和大学店合计增加一万五千二百美元，河滨店因门口修路减少一万一千八百美元，抵消了大部分增量。修路在九月二十日结束，道路已经恢复通行，不再安排恢复试点。接下来会说明大学店的季节因素、冷萃的销售分布，以及外卖抽成的变化，最后请您确认两个明确选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【资料来源与计算，不朗读】</a:t>
            </a:r>
          </a:p>
          <a:p xmlns:a="http://schemas.openxmlformats.org/drawingml/2006/main">
            <a:r>
              <a:t>数据来源：山丘咖啡-Q3销售数据.xlsx；《对比》A1:D4；《备注》A2。计算：Q3=179500+117900+116800=414200；Q2=169800+112400+128600=410800；环比=(414200/410800-1)=0.82765%，显示0.8%；各店增量为9700、5500、-11800。修路导致下滑、9月20日已通路及不做恢复试点均由用户在本次要求中明确。 本页提前列出两个待决事项，具体A/B选项和建议详见末页。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【演讲稿｜约56秒｜累计 0:56–1:52】</a:t>
            </a:r>
          </a:p>
          <a:p xmlns:a="http://schemas.openxmlformats.org/drawingml/2006/main">
            <a:r>
              <a:t>大学店九月的增长主要来自订单增加。七月和八月是暑假，九月二日开学，九月营收从八月的三万三千八百美元，升到五万二千六百美元，增长百分之五十五点六。与此同时，订单数从五千九百三十单增加到八千九百九十一单，增长百分之五十一点六；客单价从五点七美元升到五点八五美元，变化明显小于订单。大学店增加的一万八千八百美元，占三店九月相对八月营收增量的百分之八十五点一。九月的整体回升主要集中在大学店，并且和开学时间一致。后续制定目标时，应考虑学校日历，不能把开学当月的涨幅直接外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【资料来源与计算，不朗读】</a:t>
            </a:r>
          </a:p>
          <a:p xmlns:a="http://schemas.openxmlformats.org/drawingml/2006/main">
            <a:r>
              <a:t>数据来源：山丘咖啡-Q3销售数据.xlsx；《月度营收》A2:E10；《备注》A3。计算：大学店9月较8月营收增长=(52600/33800-1)=55.6213%；订单增长=(8991/5930-1)=51.6189%；客单价增长=(5.85/5.70-1)=2.6316%；大学店增量18800÷三店增量22100=85.0679%。百分比显示1位小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【演讲稿｜约56秒｜累计 1:52–2:48】</a:t>
            </a:r>
          </a:p>
          <a:p xmlns:a="http://schemas.openxmlformats.org/drawingml/2006/main">
            <a:r>
              <a:t>七月一日，三家店同时上新冷萃。三季度冷萃合计销售五万八千美元，占三店总营收的百分之十四。市中心店卖了三万零五百美元，大学店一万五千八百美元，河滨店一万一千七百美元。市中心店贡献了冷萃销售额的百分之五十二点六，超过一半，是目前最明确的销售重点。不过，表里只有营收，没有原料、人工和损耗等成本，也没有新品带来多少新订单的数据。所以，五万八千美元代表冷萃卖了多少，不能全部算成新增营收或新增利润。我的建议是保留冷萃，并优先在市中心店做店内推荐；是否扩大投入，再结合成本和毛利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【资料来源与计算，不朗读】</a:t>
            </a:r>
          </a:p>
          <a:p xmlns:a="http://schemas.openxmlformats.org/drawingml/2006/main">
            <a:r>
              <a:t>数据来源：山丘咖啡-Q3销售数据.xlsx；《品类》A1:C16；《对比》D2:D4；《备注》A1。计算：冷萃=30500+15800+11700=58000；占比=58000/414200=14.0029%；市中心店冷萃占比=30500/58000=52.5862%。百分比显示1位小数。销售额不等于新增营收或利润。推广建议属于经营提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【演讲稿｜约66秒｜累计 2:48–3:54】</a:t>
            </a:r>
          </a:p>
          <a:p xmlns:a="http://schemas.openxmlformats.org/drawingml/2006/main">
            <a:r>
              <a:t>外卖这一页，现在按渠道占比就是营收占比来算，并假设两个季度都按百分之二十五抽成。二季度总营收四十一万零八百美元，乘以百分之二十二，外卖营收是九万零三百七十六美元，对应抽成两万两千五百九十四美元。三季度总营收四十一万四千二百美元，乘以百分之二十九，外卖营收是十二万零一百一十八美元，对应抽成三万零二十九点五美元。所以，按这个口径，本季度比上季度多交七千四百三十五点五美元抽成，增幅百分之三十二点九，同期总营收只增长百分之零点八。这个测算说明平台费用增加了，不能直接证明利润下降。表里缺少成本数据，因此建议先维持投入、暂缓追加推广，等核清每单收益再决定加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【资料来源与计算，不朗读】</a:t>
            </a:r>
          </a:p>
          <a:p xmlns:a="http://schemas.openxmlformats.org/drawingml/2006/main">
            <a:r>
              <a:t>数据来源：山丘咖啡-Q3销售数据.xlsx；《对比》C2:D4；《渠道占比》B4:C4；《备注》A4。</a:t>
            </a:r>
          </a:p>
          <a:p xmlns:a="http://schemas.openxmlformats.org/drawingml/2006/main">
            <a:r>
              <a:t>计算假设：按用户要求，将渠道占比视为三店总营收占比；表内营收按平台抽成前口径使用；Q2和Q3均采用备注中的25%抽成率。仅计平台抽成，不计其他未提供的费用、补贴或退款调整。</a:t>
            </a:r>
          </a:p>
          <a:p xmlns:a="http://schemas.openxmlformats.org/drawingml/2006/main">
            <a:r>
              <a:t>Q2总营收=169800+112400+128600=410800美元；外卖营收=410800×22%=90376美元；平台抽成=90376×25%=22594.00美元。</a:t>
            </a:r>
          </a:p>
          <a:p xmlns:a="http://schemas.openxmlformats.org/drawingml/2006/main">
            <a:r>
              <a:t>Q3总营收=179500+117900+116800=414200美元；外卖营收=414200×29%=120118美元；平台抽成=120118×25%=30029.50美元。</a:t>
            </a:r>
          </a:p>
          <a:p xmlns:a="http://schemas.openxmlformats.org/drawingml/2006/main">
            <a:r>
              <a:t>Q3较Q2多付抽成=30029.50-22594.00=7435.50美元，增幅=7435.50/22594×100%=32.9092%，显示32.9%。总营收环比=(414200/410800-1)×100%=0.8277%，显示0.8%。</a:t>
            </a:r>
          </a:p>
          <a:p xmlns:a="http://schemas.openxmlformats.org/drawingml/2006/main">
            <a:r>
              <a:t>这是基于上述假设的抽成测算，不是平台结算账单实付核对；表内缺少完整成本，不能据此认定净利润下降。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【演讲稿｜约66秒｜累计 3:54–5:00】</a:t>
            </a:r>
          </a:p>
          <a:p xmlns:a="http://schemas.openxmlformats.org/drawingml/2006/main">
            <a:r>
              <a:t>最后，请您直接确认这两行中的选择。冷萃的选项A是三家店同步推广，选项B是市中心店优先。我推荐B，因为市中心店的冷萃卖了三万零五百美元，占全部冷萃销售额的百分之五十二点六，超过一半。因此，建议现有门店推广资源先向市中心店倾斜，另外两店继续正常售卖。外卖的选项A是立即追加推广，选项B是维持现有投入、暂缓追加。我同样推荐B，因为按刚才的口径，平台抽成比上季度增加了七千四百三十五点五美元，而总营收仅增长百分之零点八。先核清扣除平台费和相关成本后，每笔订单留下多少收益，再提交追加投入方案。今天需要确认的就是，冷萃是否选市中心店优先，外卖是否选维持投入、暂缓追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【资料来源与计算，不朗读】</a:t>
            </a:r>
          </a:p>
          <a:p xmlns:a="http://schemas.openxmlformats.org/drawingml/2006/main">
            <a:r>
              <a:t>本页为待批准的经营建议，不是已实施动作或既定预算。冷萃：A三店同步推广；B市中心店优先。推荐B的数字依据：《品类》C3=30500，C8=15800，C13=11700，市中心店占冷萃营收=30500/(30500+15800+11700)=52.5862%，显示52.6%。另外两店继续正常售卖，不是撤掉产品。外卖：A立即追加推广；B维持现有投入、暂缓追加。推荐B的数字依据：平台抽成测算环比增加7435.50美元（32.9%），三店总营收仅增长0.8%；计算与假设详见第4页备注。缺少成本和单均收益数据，因此建议核算后再决定加投，未虚构预算、回报率或利润变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ebb1ba3c5b4a8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21f7ff106344b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c60dee985941f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4c8b0f8a054dc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c26e7d6f5140d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998d8338d04f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9D42C4-A2D8-4BC1-ADB2-00C74068B1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025917C-618A-49E1-91FA-53E722DCB54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473EBD2-8394-41B7-B757-57948318B8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484DA3F-A633-4E02-8B9B-9AD5281B37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1AF1299-5ED0-4F10-A92A-EAC219012F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F43D146-89C1-47FD-BF52-2D4864E99A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18AA58E-29FB-4F41-B893-E2CB279659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B72AF2C-9F95-4A5E-AD21-B92096E5D65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AA7039-4366-4BB1-B3BE-691D40B235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A8E7C4E-B036-4D83-A549-0BD61689D1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6b0249f57e34539" /><Relationship Type="http://schemas.openxmlformats.org/officeDocument/2006/relationships/slideLayout" Target="/ppt/slideLayouts/slideLayout1.xml" Id="R0166a7ee63334788" /><Relationship Type="http://schemas.openxmlformats.org/officeDocument/2006/relationships/slideLayout" Target="/ppt/slideLayouts/slideLayout2.xml" Id="Rce47db4406a44894" /><Relationship Type="http://schemas.openxmlformats.org/officeDocument/2006/relationships/slideLayout" Target="/ppt/slideLayouts/slideLayout3.xml" Id="Ra3e1ff97d65f4b7e" /><Relationship Type="http://schemas.openxmlformats.org/officeDocument/2006/relationships/slideLayout" Target="/ppt/slideLayouts/slideLayout4.xml" Id="R8266a0cbd9524953" /><Relationship Type="http://schemas.openxmlformats.org/officeDocument/2006/relationships/slideLayout" Target="/ppt/slideLayouts/slideLayout5.xml" Id="R2084b0e1423e4ae3" /><Relationship Type="http://schemas.openxmlformats.org/officeDocument/2006/relationships/slideLayout" Target="/ppt/slideLayouts/slideLayout6.xml" Id="R926b36f2f91a431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66a7ee63334788"/>
    <p:sldLayoutId xmlns:r="http://schemas.openxmlformats.org/officeDocument/2006/relationships" id="2147483650" r:id="Rce47db4406a44894"/>
    <p:sldLayoutId xmlns:r="http://schemas.openxmlformats.org/officeDocument/2006/relationships" id="2147483651" r:id="Ra3e1ff97d65f4b7e"/>
    <p:sldLayoutId xmlns:r="http://schemas.openxmlformats.org/officeDocument/2006/relationships" id="2147483652" r:id="R8266a0cbd9524953"/>
    <p:sldLayoutId xmlns:r="http://schemas.openxmlformats.org/officeDocument/2006/relationships" id="2147483653" r:id="R2084b0e1423e4ae3"/>
    <p:sldLayoutId xmlns:r="http://schemas.openxmlformats.org/officeDocument/2006/relationships" id="2147483654" r:id="R926b36f2f91a43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91fdf6763d41b1" /><Relationship Type="http://schemas.openxmlformats.org/officeDocument/2006/relationships/chart" Target="/ppt/slides/charts/chart1.xml" Id="R67939c273f404825" /><Relationship Type="http://schemas.openxmlformats.org/officeDocument/2006/relationships/notesSlide" Target="/ppt/notesSlides/notesSlide1.xml" Id="Rf2b8022bfeb341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1b878f5d7f44c2" /><Relationship Type="http://schemas.openxmlformats.org/officeDocument/2006/relationships/chart" Target="/ppt/slides/charts/chart2.xml" Id="R61e3cf2c093f4b92" /><Relationship Type="http://schemas.openxmlformats.org/officeDocument/2006/relationships/notesSlide" Target="/ppt/notesSlides/notesSlide2.xml" Id="R9e6cad801b7d48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1847a2e61841c5" /><Relationship Type="http://schemas.openxmlformats.org/officeDocument/2006/relationships/chart" Target="/ppt/slides/charts/chart3.xml" Id="R35fa46ac2a554d99" /><Relationship Type="http://schemas.openxmlformats.org/officeDocument/2006/relationships/notesSlide" Target="/ppt/notesSlides/notesSlide3.xml" Id="Rec61630e15054f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a1b23809d34477" /><Relationship Type="http://schemas.openxmlformats.org/officeDocument/2006/relationships/chart" Target="/ppt/slides/charts/chart4.xml" Id="R2680ee0f60ce4a28" /><Relationship Type="http://schemas.openxmlformats.org/officeDocument/2006/relationships/notesSlide" Target="/ppt/notesSlides/notesSlide4.xml" Id="Raa0c8140dfa244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204bfa283b400e" /><Relationship Type="http://schemas.openxmlformats.org/officeDocument/2006/relationships/notesSlide" Target="/ppt/notesSlides/notesSlide5.xml" Id="Rf2c70e6ac3f9431f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Q2</c:v>
          </c:tx>
          <c:spPr>
            <a:solidFill xmlns:a="http://schemas.openxmlformats.org/drawingml/2006/main">
              <a:srgbClr val="C0B29C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Lbls>
            <c:numFmt formatCode="&quot;$&quot;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650" b="1">
                    <a:solidFill>
                      <a:srgbClr val="29251F"/>
                    </a:solidFill>
                    <a:latin typeface="PingFang SC"/>
                    <a:ea typeface="PingFang SC"/>
                    <a:cs typeface="PingFang SC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'Chart Data'!$A$2:$A$4</c:f>
              <c:strCache>
                <c:ptCount val="3"/>
                <c:pt idx="0">
                  <c:v>市中心店</c:v>
                </c:pt>
                <c:pt idx="1">
                  <c:v>大学店</c:v>
                </c:pt>
                <c:pt idx="2">
                  <c:v>河滨店</c:v>
                </c:pt>
              </c:strCache>
            </c:strRef>
          </c:cat>
          <c:val>
            <c:numRef>
              <c:f>'Chart Data'!$B$2:$B$4</c:f>
              <c:numCache>
                <c:formatCode>#,##0</c:formatCode>
                <c:ptCount val="3"/>
                <c:pt idx="0">
                  <c:v>169800</c:v>
                </c:pt>
                <c:pt idx="1">
                  <c:v>112400</c:v>
                </c:pt>
                <c:pt idx="2">
                  <c:v>128600</c:v>
                </c:pt>
              </c:numCache>
            </c:numRef>
          </c:val>
        </c:ser>
        <c:ser>
          <c:idx val="1"/>
          <c:order val="1"/>
          <c:tx>
            <c:v>Q3</c:v>
          </c:tx>
          <c:spPr>
            <a:solidFill xmlns:a="http://schemas.openxmlformats.org/drawingml/2006/main">
              <a:srgbClr val="245B47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Lbls>
            <c:numFmt formatCode="&quot;$&quot;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650" b="1">
                    <a:solidFill>
                      <a:srgbClr val="29251F"/>
                    </a:solidFill>
                    <a:latin typeface="PingFang SC"/>
                    <a:ea typeface="PingFang SC"/>
                    <a:cs typeface="PingFang SC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'Chart Data'!$C$2:$C$4</c:f>
              <c:strCache>
                <c:ptCount val="3"/>
                <c:pt idx="0">
                  <c:v>市中心店</c:v>
                </c:pt>
                <c:pt idx="1">
                  <c:v>大学店</c:v>
                </c:pt>
                <c:pt idx="2">
                  <c:v>河滨店</c:v>
                </c:pt>
              </c:strCache>
            </c:strRef>
          </c:cat>
          <c:val>
            <c:numRef>
              <c:f>'Chart Data'!$D$2:$D$4</c:f>
              <c:numCache>
                <c:formatCode>#,##0</c:formatCode>
                <c:ptCount val="3"/>
                <c:pt idx="0">
                  <c:v>179500</c:v>
                </c:pt>
                <c:pt idx="1">
                  <c:v>117900</c:v>
                </c:pt>
                <c:pt idx="2">
                  <c:v>116800</c:v>
                </c:pt>
              </c:numCache>
            </c:numRef>
          </c:val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29251F"/>
                  </a:solidFill>
                  <a:latin typeface="PingFang SC"/>
                  <a:ea typeface="PingFang SC"/>
                  <a:cs typeface="PingFang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72768"/>
      </c:catAx>
      <c:valAx>
        <c:axId val="48672768"/>
        <c:scaling>
          <c:orientation val="minMax"/>
          <c:max val="210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D6CB"/>
              </a:solidFill>
              <a:prstDash val="solid"/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50112"/>
        <c:crossBetween val="between"/>
        <c:majorUnit val="50000"/>
      </c:valAx>
      <c:spPr>
        <a:solidFill xmlns:a="http://schemas.openxmlformats.org/drawingml/2006/main">
          <a:srgbClr val="F7F5EF"/>
        </a:solidFill>
        <a:ln xmlns:a="http://schemas.openxmlformats.org/drawingml/2006/main" w="0">
          <a:noFill/>
          <a:prstDash val="solid"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solidFill>
                <a:srgbClr val="29251F"/>
              </a:solidFill>
              <a:latin typeface="PingFang SC"/>
              <a:ea typeface="PingFang SC"/>
              <a:cs typeface="PingFang SC"/>
            </a:defRPr>
          </a:pPr>
        </a:p>
      </c:txPr>
    </c:legend>
    <c:plotVisOnly val="1"/>
  </c:chart>
  <c:spPr>
    <a:solidFill xmlns:a="http://schemas.openxmlformats.org/drawingml/2006/main">
      <a:srgbClr val="F7F5EF"/>
    </a:solidFill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大学店营收（美元）</c:v>
          </c:tx>
          <c:spPr>
            <a:solidFill xmlns:a="http://schemas.openxmlformats.org/drawingml/2006/main">
              <a:srgbClr val="245B47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C0B29C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1"/>
            <c:invertIfNegative val="0"/>
            <c:spPr>
              <a:solidFill xmlns:a="http://schemas.openxmlformats.org/drawingml/2006/main">
                <a:srgbClr val="C0B29C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2"/>
            <c:invertIfNegative val="0"/>
            <c:spPr>
              <a:solidFill xmlns:a="http://schemas.openxmlformats.org/drawingml/2006/main">
                <a:srgbClr val="245B47"/>
              </a:solidFill>
              <a:ln xmlns:a="http://schemas.openxmlformats.org/drawingml/2006/main" w="0">
                <a:noFill/>
                <a:prstDash val="solid"/>
              </a:ln>
            </c:spPr>
          </c:dPt>
          <c:dLbls>
            <c:numFmt formatCode="&quot;$&quot;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650" b="1">
                    <a:solidFill>
                      <a:srgbClr val="29251F"/>
                    </a:solidFill>
                    <a:latin typeface="PingFang SC"/>
                    <a:ea typeface="PingFang SC"/>
                    <a:cs typeface="PingFang SC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'Chart Data'!$A$2:$A$4</c:f>
              <c:strCache>
                <c:ptCount val="3"/>
                <c:pt idx="0">
                  <c:v>7月</c:v>
                </c:pt>
                <c:pt idx="1">
                  <c:v>8月</c:v>
                </c:pt>
                <c:pt idx="2">
                  <c:v>9月</c:v>
                </c:pt>
              </c:strCache>
            </c:strRef>
          </c:cat>
          <c:val>
            <c:numRef>
              <c:f>'Chart Data'!$B$2:$B$4</c:f>
              <c:numCache>
                <c:formatCode>#,##0</c:formatCode>
                <c:ptCount val="3"/>
                <c:pt idx="0">
                  <c:v>31500</c:v>
                </c:pt>
                <c:pt idx="1">
                  <c:v>33800</c:v>
                </c:pt>
                <c:pt idx="2">
                  <c:v>52600</c:v>
                </c:pt>
              </c:numCache>
            </c:numRef>
          </c:val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29251F"/>
                  </a:solidFill>
                  <a:latin typeface="PingFang SC"/>
                  <a:ea typeface="PingFang SC"/>
                  <a:cs typeface="PingFang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72768"/>
      </c:catAx>
      <c:valAx>
        <c:axId val="48672768"/>
        <c:scaling>
          <c:orientation val="minMax"/>
          <c:max val="60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D6CB"/>
              </a:solidFill>
              <a:prstDash val="solid"/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50112"/>
        <c:crossBetween val="between"/>
        <c:majorUnit val="20000"/>
      </c:valAx>
      <c:spPr>
        <a:solidFill xmlns:a="http://schemas.openxmlformats.org/drawingml/2006/main">
          <a:srgbClr val="F7F5EF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F7F5EF"/>
    </a:solidFill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冷萃Q3营收（美元）</c:v>
          </c:tx>
          <c:spPr>
            <a:solidFill xmlns:a="http://schemas.openxmlformats.org/drawingml/2006/main">
              <a:srgbClr val="245B47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Lbls>
            <c:numFmt formatCode="&quot;$&quot;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650" b="1">
                    <a:solidFill>
                      <a:srgbClr val="29251F"/>
                    </a:solidFill>
                    <a:latin typeface="PingFang SC"/>
                    <a:ea typeface="PingFang SC"/>
                    <a:cs typeface="PingFang SC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'Chart Data'!$A$2:$A$4</c:f>
              <c:strCache>
                <c:ptCount val="3"/>
                <c:pt idx="0">
                  <c:v>河滨店</c:v>
                </c:pt>
                <c:pt idx="1">
                  <c:v>大学店</c:v>
                </c:pt>
                <c:pt idx="2">
                  <c:v>市中心店</c:v>
                </c:pt>
              </c:strCache>
            </c:strRef>
          </c:cat>
          <c:val>
            <c:numRef>
              <c:f>'Chart Data'!$B$2:$B$4</c:f>
              <c:numCache>
                <c:formatCode>#,##0</c:formatCode>
                <c:ptCount val="3"/>
                <c:pt idx="0">
                  <c:v>11700</c:v>
                </c:pt>
                <c:pt idx="1">
                  <c:v>15800</c:v>
                </c:pt>
                <c:pt idx="2">
                  <c:v>30500</c:v>
                </c:pt>
              </c:numCache>
            </c:numRef>
          </c:val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29251F"/>
                  </a:solidFill>
                  <a:latin typeface="PingFang SC"/>
                  <a:ea typeface="PingFang SC"/>
                  <a:cs typeface="PingFang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72768"/>
      </c:catAx>
      <c:valAx>
        <c:axId val="48672768"/>
        <c:scaling>
          <c:orientation val="minMax"/>
          <c:max val="36000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CD6CB"/>
              </a:solidFill>
              <a:prstDash val="solid"/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50112"/>
        <c:crossBetween val="between"/>
        <c:majorUnit val="10000"/>
      </c:valAx>
      <c:spPr>
        <a:solidFill xmlns:a="http://schemas.openxmlformats.org/drawingml/2006/main">
          <a:srgbClr val="F7F5EF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F7F5EF"/>
    </a:solidFill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外卖平台抽成测算（美元）</c:v>
          </c:tx>
          <c:spPr>
            <a:solidFill xmlns:a="http://schemas.openxmlformats.org/drawingml/2006/main">
              <a:srgbClr val="245B47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C0B29C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1"/>
            <c:invertIfNegative val="0"/>
            <c:spPr>
              <a:solidFill xmlns:a="http://schemas.openxmlformats.org/drawingml/2006/main">
                <a:srgbClr val="245B47"/>
              </a:solidFill>
              <a:ln xmlns:a="http://schemas.openxmlformats.org/drawingml/2006/main" w="0">
                <a:noFill/>
                <a:prstDash val="solid"/>
              </a:ln>
            </c:spPr>
          </c:dPt>
          <c:dLbls>
            <c:numFmt formatCode="&quot;$&quot;#,##0.00" sourceLinked="0"/>
            <c:txPr>
              <a:bodyPr xmlns:a="http://schemas.openxmlformats.org/drawingml/2006/main" anchorCtr="1" wrap="none"/>
              <a:lstStyle xmlns:a="http://schemas.openxmlformats.org/drawingml/2006/main"/>
              <a:p xmlns:a="http://schemas.openxmlformats.org/drawingml/2006/main">
                <a:pPr>
                  <a:defRPr sz="1800" b="1">
                    <a:solidFill>
                      <a:srgbClr val="29251F"/>
                    </a:solidFill>
                    <a:latin typeface="PingFang SC"/>
                    <a:ea typeface="PingFang SC"/>
                    <a:cs typeface="PingFang SC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'Chart Data'!$A$2:$A$3</c:f>
              <c:strCache>
                <c:ptCount val="2"/>
                <c:pt idx="0">
                  <c:v>Q2</c:v>
                </c:pt>
                <c:pt idx="1">
                  <c:v>Q3</c:v>
                </c:pt>
              </c:strCache>
            </c:strRef>
          </c:cat>
          <c:val>
            <c:numRef>
              <c:f>'Chart Data'!$B$2:$B$3</c:f>
              <c:numCache>
                <c:formatCode>#,##0</c:formatCode>
                <c:ptCount val="2"/>
                <c:pt idx="0">
                  <c:v>22594</c:v>
                </c:pt>
                <c:pt idx="1">
                  <c:v>30029.5</c:v>
                </c:pt>
              </c:numCache>
            </c:numRef>
          </c:val>
        </c:ser>
        <c:dLbls>
          <c:numFmt formatCode="&quot;$&quot;#,##0.00" sourceLinked="0"/>
          <c:txPr>
            <a:bodyPr xmlns:a="http://schemas.openxmlformats.org/drawingml/2006/main" anchorCtr="1" wrap="none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29251F"/>
                  </a:solidFill>
                  <a:latin typeface="PingFang SC"/>
                  <a:ea typeface="PingFang SC"/>
                  <a:cs typeface="PingFang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72768"/>
      </c:catAx>
      <c:valAx>
        <c:axId val="48672768"/>
        <c:scaling>
          <c:orientation val="minMax"/>
          <c:max val="36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D6CB"/>
              </a:solidFill>
              <a:prstDash val="solid"/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50112"/>
        <c:crossBetween val="between"/>
        <c:majorUnit val="10000"/>
      </c:valAx>
      <c:spPr>
        <a:solidFill xmlns:a="http://schemas.openxmlformats.org/drawingml/2006/main">
          <a:srgbClr val="F7F5EF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F7F5EF"/>
    </a:solidFill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56B34A-7834-48D8-8126-5FCC6FEF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7239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B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D808D4-A71B-48EE-A773-7C85DF80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Q3营收仅增0.8%，请拍板冷萃推广重点与外卖投入。</a:t>
            </a:r>
          </a:p>
        </p:txBody>
      </p:sp>
      <p:sp>
        <p:nvSpPr>
          <p:cNvPr id="3" name="body-line-1">
            <a:extLst xmlns:a="http://schemas.openxmlformats.org/drawingml/2006/main">
              <a:ext uri="{FF2B5EF4-FFF2-40B4-BE49-F238E27FC236}">
                <a16:creationId xmlns:a16="http://schemas.microsoft.com/office/drawing/2014/main" id="{B7089CF1-697A-4767-AD56-8017538D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9540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rPr>
              <a:t>Q3营收414,200美元，河滨店受修路影响，9月20日已通路。</a:t>
            </a:r>
          </a:p>
        </p:txBody>
      </p:sp>
      <p:sp>
        <p:nvSpPr>
          <p:cNvPr id="4" name="body-line-2">
            <a:extLst xmlns:a="http://schemas.openxmlformats.org/drawingml/2006/main">
              <a:ext uri="{FF2B5EF4-FFF2-40B4-BE49-F238E27FC236}">
                <a16:creationId xmlns:a16="http://schemas.microsoft.com/office/drawing/2014/main" id="{D281CC57-864D-4887-B009-25357A9C1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冷萃：三店同步推广，还是市中心店优先？</a:t>
            </a:r>
          </a:p>
        </p:txBody>
      </p:sp>
      <p:sp>
        <p:nvSpPr>
          <p:cNvPr id="5" name="body-line-3">
            <a:extLst xmlns:a="http://schemas.openxmlformats.org/drawingml/2006/main">
              <a:ext uri="{FF2B5EF4-FFF2-40B4-BE49-F238E27FC236}">
                <a16:creationId xmlns:a16="http://schemas.microsoft.com/office/drawing/2014/main" id="{12501A70-DBFC-484E-9A8C-4BD24B23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外卖：立即追加推广，还是维持投入、暂缓追加？</a:t>
            </a:r>
          </a:p>
        </p:txBody>
      </p:sp>
      <p:sp>
        <p:nvSpPr>
          <p:cNvPr id="6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92D84121-64AF-4C91-ADD6-2687609B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山丘咖啡  2026年Q3销售汇报</a:t>
            </a:r>
          </a:p>
        </p:txBody>
      </p:sp>
      <p:sp>
        <p:nvSpPr>
          <p:cNvPr id="7" name="footer-page">
            <a:extLst xmlns:a="http://schemas.openxmlformats.org/drawingml/2006/main">
              <a:ext uri="{FF2B5EF4-FFF2-40B4-BE49-F238E27FC236}">
                <a16:creationId xmlns:a16="http://schemas.microsoft.com/office/drawing/2014/main" id="{023B0FA0-1B68-42FF-A983-373DC54B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09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r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1 / 5</a:t>
            </a:r>
          </a:p>
        </p:txBody>
      </p:sp>
      <p:graphicFrame>
        <p:nvGraphicFramePr>
          <p:cNvPr id="8" name="Chart">
            <a:extLst xmlns:a="http://schemas.openxmlformats.org/drawingml/2006/main">
              <a:ext uri="{FF2B5EF4-FFF2-40B4-BE49-F238E27FC236}">
                <a16:creationId xmlns:a16="http://schemas.microsoft.com/office/drawing/2014/main" id="{DB31C6EC-00AB-4795-A598-7003A317A499}"/>
              </a:ext>
            </a:extLst>
          </p:cNvPr>
          <p:cNvGraphicFramePr/>
          <p:nvPr/>
        </p:nvGraphicFramePr>
        <p:xfrm>
          <a:off xmlns:a="http://schemas.openxmlformats.org/drawingml/2006/main" x="609600" y="2457450"/>
          <a:ext xmlns:a="http://schemas.openxmlformats.org/drawingml/2006/main" cx="10972800" cy="3638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7939c273f404825"/>
          </a:graphicData>
        </a:graphic>
      </p:graphicFrame>
    </p:spTree>
    <p:extLst>
      <p:ext uri="{BB962C8B-B14F-4D97-AF65-F5344CB8AC3E}">
        <p14:creationId xmlns:p14="http://schemas.microsoft.com/office/powerpoint/2010/main" val="4648744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068FAF-FE14-4F20-9AE4-1EBF48F15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7239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B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ACC308-5C20-4671-82FC-84B8851A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大学店9月营收增长55.6%，主要由订单增加带动。</a:t>
            </a:r>
          </a:p>
        </p:txBody>
      </p:sp>
      <p:sp>
        <p:nvSpPr>
          <p:cNvPr id="3" name="body-line-1">
            <a:extLst xmlns:a="http://schemas.openxmlformats.org/drawingml/2006/main">
              <a:ext uri="{FF2B5EF4-FFF2-40B4-BE49-F238E27FC236}">
                <a16:creationId xmlns:a16="http://schemas.microsoft.com/office/drawing/2014/main" id="{11F488F8-5655-41A3-B0B3-05B41C0A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9540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rPr>
              <a:t>大学店贡献三店9月较8月营收增量的85.1%。</a:t>
            </a:r>
          </a:p>
        </p:txBody>
      </p:sp>
      <p:sp>
        <p:nvSpPr>
          <p:cNvPr id="4" name="body-line-2">
            <a:extLst xmlns:a="http://schemas.openxmlformats.org/drawingml/2006/main">
              <a:ext uri="{FF2B5EF4-FFF2-40B4-BE49-F238E27FC236}">
                <a16:creationId xmlns:a16="http://schemas.microsoft.com/office/drawing/2014/main" id="{6A1A975B-4809-4D0C-80CD-AC9F3134C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订单从5,930增至8,991单，客单价从5.70升至5.85美元。</a:t>
            </a:r>
          </a:p>
        </p:txBody>
      </p:sp>
      <p:sp>
        <p:nvSpPr>
          <p:cNvPr id="5" name="body-line-3">
            <a:extLst xmlns:a="http://schemas.openxmlformats.org/drawingml/2006/main">
              <a:ext uri="{FF2B5EF4-FFF2-40B4-BE49-F238E27FC236}">
                <a16:creationId xmlns:a16="http://schemas.microsoft.com/office/drawing/2014/main" id="{DDB4C090-C354-4152-9788-A40A2E35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9月2日开学，后续目标需考虑开学带来的订单恢复。</a:t>
            </a:r>
          </a:p>
        </p:txBody>
      </p:sp>
      <p:sp>
        <p:nvSpPr>
          <p:cNvPr id="6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5513A2A2-7F3F-42C1-A33D-C3F6D16F1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山丘咖啡  2026年Q3销售汇报</a:t>
            </a:r>
          </a:p>
        </p:txBody>
      </p:sp>
      <p:sp>
        <p:nvSpPr>
          <p:cNvPr id="7" name="footer-page">
            <a:extLst xmlns:a="http://schemas.openxmlformats.org/drawingml/2006/main">
              <a:ext uri="{FF2B5EF4-FFF2-40B4-BE49-F238E27FC236}">
                <a16:creationId xmlns:a16="http://schemas.microsoft.com/office/drawing/2014/main" id="{0B556FDC-9FC8-4B31-9F63-BB4EFE8B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09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r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2 / 5</a:t>
            </a:r>
          </a:p>
        </p:txBody>
      </p:sp>
      <p:graphicFrame>
        <p:nvGraphicFramePr>
          <p:cNvPr id="8" name="Chart">
            <a:extLst xmlns:a="http://schemas.openxmlformats.org/drawingml/2006/main">
              <a:ext uri="{FF2B5EF4-FFF2-40B4-BE49-F238E27FC236}">
                <a16:creationId xmlns:a16="http://schemas.microsoft.com/office/drawing/2014/main" id="{00CCF8B1-A5C4-434B-9608-0093585F26D4}"/>
              </a:ext>
            </a:extLst>
          </p:cNvPr>
          <p:cNvGraphicFramePr/>
          <p:nvPr/>
        </p:nvGraphicFramePr>
        <p:xfrm>
          <a:off xmlns:a="http://schemas.openxmlformats.org/drawingml/2006/main" x="609600" y="2457450"/>
          <a:ext xmlns:a="http://schemas.openxmlformats.org/drawingml/2006/main" cx="10972800" cy="3638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1e3cf2c093f4b92"/>
          </a:graphicData>
        </a:graphic>
      </p:graphicFrame>
    </p:spTree>
    <p:extLst>
      <p:ext uri="{BB962C8B-B14F-4D97-AF65-F5344CB8AC3E}">
        <p14:creationId xmlns:p14="http://schemas.microsoft.com/office/powerpoint/2010/main" val="4960321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FC70C-0AA2-4514-B51C-F7E8506AC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7239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B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CC8A4C1-AFCB-4A8F-87C5-14893C31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7月上新的冷萃已贡献Q3营收的14.0%。</a:t>
            </a:r>
          </a:p>
        </p:txBody>
      </p:sp>
      <p:sp>
        <p:nvSpPr>
          <p:cNvPr id="3" name="body-line-1">
            <a:extLst xmlns:a="http://schemas.openxmlformats.org/drawingml/2006/main">
              <a:ext uri="{FF2B5EF4-FFF2-40B4-BE49-F238E27FC236}">
                <a16:creationId xmlns:a16="http://schemas.microsoft.com/office/drawing/2014/main" id="{74A29499-2E85-4426-8D9F-7898D1382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9540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rPr>
              <a:t>三店冷萃营收合计58,000美元。</a:t>
            </a:r>
          </a:p>
        </p:txBody>
      </p:sp>
      <p:sp>
        <p:nvSpPr>
          <p:cNvPr id="4" name="body-line-2">
            <a:extLst xmlns:a="http://schemas.openxmlformats.org/drawingml/2006/main">
              <a:ext uri="{FF2B5EF4-FFF2-40B4-BE49-F238E27FC236}">
                <a16:creationId xmlns:a16="http://schemas.microsoft.com/office/drawing/2014/main" id="{5437438B-B4E2-456C-B3EA-FBDA9E3D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市中心店贡献冷萃总营收的52.6%，超过一半。</a:t>
            </a:r>
          </a:p>
        </p:txBody>
      </p:sp>
      <p:sp>
        <p:nvSpPr>
          <p:cNvPr id="5" name="body-line-3">
            <a:extLst xmlns:a="http://schemas.openxmlformats.org/drawingml/2006/main">
              <a:ext uri="{FF2B5EF4-FFF2-40B4-BE49-F238E27FC236}">
                <a16:creationId xmlns:a16="http://schemas.microsoft.com/office/drawing/2014/main" id="{4F0D019D-602A-4B13-A92C-C2BCCDCF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冷萃销售额不等于净增营收，盈利能力仍需成本数据。</a:t>
            </a:r>
          </a:p>
        </p:txBody>
      </p:sp>
      <p:sp>
        <p:nvSpPr>
          <p:cNvPr id="6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C403F3F3-7BF4-46C2-B602-0DBABA55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山丘咖啡  2026年Q3销售汇报</a:t>
            </a:r>
          </a:p>
        </p:txBody>
      </p:sp>
      <p:sp>
        <p:nvSpPr>
          <p:cNvPr id="7" name="footer-page">
            <a:extLst xmlns:a="http://schemas.openxmlformats.org/drawingml/2006/main">
              <a:ext uri="{FF2B5EF4-FFF2-40B4-BE49-F238E27FC236}">
                <a16:creationId xmlns:a16="http://schemas.microsoft.com/office/drawing/2014/main" id="{6DA124E1-D9F3-4D4F-BE7A-D022B7F5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09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r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3 / 5</a:t>
            </a:r>
          </a:p>
        </p:txBody>
      </p:sp>
      <p:graphicFrame>
        <p:nvGraphicFramePr>
          <p:cNvPr id="8" name="Chart">
            <a:extLst xmlns:a="http://schemas.openxmlformats.org/drawingml/2006/main">
              <a:ext uri="{FF2B5EF4-FFF2-40B4-BE49-F238E27FC236}">
                <a16:creationId xmlns:a16="http://schemas.microsoft.com/office/drawing/2014/main" id="{536C6B33-6CF6-47EB-B6BE-8344E469D762}"/>
              </a:ext>
            </a:extLst>
          </p:cNvPr>
          <p:cNvGraphicFramePr/>
          <p:nvPr/>
        </p:nvGraphicFramePr>
        <p:xfrm>
          <a:off xmlns:a="http://schemas.openxmlformats.org/drawingml/2006/main" x="609600" y="2457450"/>
          <a:ext xmlns:a="http://schemas.openxmlformats.org/drawingml/2006/main" cx="10972800" cy="3638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5fa46ac2a554d99"/>
          </a:graphicData>
        </a:graphic>
      </p:graphicFrame>
    </p:spTree>
    <p:extLst>
      <p:ext uri="{BB962C8B-B14F-4D97-AF65-F5344CB8AC3E}">
        <p14:creationId xmlns:p14="http://schemas.microsoft.com/office/powerpoint/2010/main" val="985095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C29583-0F1C-41B0-AC79-1B5CACEE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7239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B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514C34B-8133-401A-9684-405CB95C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Q3外卖抽成测算较Q2增加7,435.50美元。</a:t>
            </a:r>
          </a:p>
        </p:txBody>
      </p:sp>
      <p:sp>
        <p:nvSpPr>
          <p:cNvPr id="3" name="body-line-1">
            <a:extLst xmlns:a="http://schemas.openxmlformats.org/drawingml/2006/main">
              <a:ext uri="{FF2B5EF4-FFF2-40B4-BE49-F238E27FC236}">
                <a16:creationId xmlns:a16="http://schemas.microsoft.com/office/drawing/2014/main" id="{75FDB009-9CAC-475D-8D1A-6026246B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9540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245B47"/>
                </a:solidFill>
                <a:latin typeface="PingFang SC"/>
                <a:ea typeface="PingFang SC"/>
                <a:cs typeface="PingFang SC"/>
              </a:rPr>
              <a:t>外卖营收占比从22%升至29%，平台抽成为25%。</a:t>
            </a:r>
          </a:p>
        </p:txBody>
      </p:sp>
      <p:sp>
        <p:nvSpPr>
          <p:cNvPr id="4" name="body-line-2">
            <a:extLst xmlns:a="http://schemas.openxmlformats.org/drawingml/2006/main">
              <a:ext uri="{FF2B5EF4-FFF2-40B4-BE49-F238E27FC236}">
                <a16:creationId xmlns:a16="http://schemas.microsoft.com/office/drawing/2014/main" id="{82871280-58D5-49AE-8045-03DB1E09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Q2抽成22,594.00美元，Q3抽成30,029.50美元。</a:t>
            </a:r>
          </a:p>
        </p:txBody>
      </p:sp>
      <p:sp>
        <p:nvSpPr>
          <p:cNvPr id="5" name="body-line-3">
            <a:extLst xmlns:a="http://schemas.openxmlformats.org/drawingml/2006/main">
              <a:ext uri="{FF2B5EF4-FFF2-40B4-BE49-F238E27FC236}">
                <a16:creationId xmlns:a16="http://schemas.microsoft.com/office/drawing/2014/main" id="{713E341F-B26E-47B5-9DB7-5314E568A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抽成增加32.9%，同期总营收仅增加0.8%。</a:t>
            </a:r>
          </a:p>
        </p:txBody>
      </p:sp>
      <p:sp>
        <p:nvSpPr>
          <p:cNvPr id="6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FB7BB63C-5F8A-4C0A-994C-FD271D4A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山丘咖啡  2026年Q3销售汇报</a:t>
            </a:r>
          </a:p>
        </p:txBody>
      </p:sp>
      <p:sp>
        <p:nvSpPr>
          <p:cNvPr id="7" name="footer-page">
            <a:extLst xmlns:a="http://schemas.openxmlformats.org/drawingml/2006/main">
              <a:ext uri="{FF2B5EF4-FFF2-40B4-BE49-F238E27FC236}">
                <a16:creationId xmlns:a16="http://schemas.microsoft.com/office/drawing/2014/main" id="{DFA81B26-8678-47BB-AD01-CD4458B0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09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r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4 / 5</a:t>
            </a:r>
          </a:p>
        </p:txBody>
      </p:sp>
      <p:graphicFrame>
        <p:nvGraphicFramePr>
          <p:cNvPr id="10" name="Chart">
            <a:extLst xmlns:a="http://schemas.openxmlformats.org/drawingml/2006/main">
              <a:ext uri="{FF2B5EF4-FFF2-40B4-BE49-F238E27FC236}">
                <a16:creationId xmlns:a16="http://schemas.microsoft.com/office/drawing/2014/main" id="{85355F6E-D8DF-45E3-9F0E-FCCFF6A0D562}"/>
              </a:ext>
            </a:extLst>
          </p:cNvPr>
          <p:cNvGraphicFramePr/>
          <p:nvPr/>
        </p:nvGraphicFramePr>
        <p:xfrm>
          <a:off xmlns:a="http://schemas.openxmlformats.org/drawingml/2006/main" x="609600" y="2457450"/>
          <a:ext xmlns:a="http://schemas.openxmlformats.org/drawingml/2006/main" cx="10972800" cy="3638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680ee0f60ce4a28"/>
          </a:graphicData>
        </a:graphic>
      </p:graphicFrame>
    </p:spTree>
    <p:extLst>
      <p:ext uri="{BB962C8B-B14F-4D97-AF65-F5344CB8AC3E}">
        <p14:creationId xmlns:p14="http://schemas.microsoft.com/office/powerpoint/2010/main" val="8492693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0C0A32-89F5-49FD-9508-308D90D2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7239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5B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D90D6D3-94CA-40E8-903F-039FF2C3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29251F"/>
                </a:solidFill>
                <a:latin typeface="PingFang SC"/>
                <a:ea typeface="PingFang SC"/>
                <a:cs typeface="PingFang SC"/>
              </a:rPr>
              <a:t>建议冷萃优先在市中心店推广，并暂缓外卖追加投入。</a:t>
            </a:r>
          </a:p>
        </p:txBody>
      </p:sp>
      <p:sp>
        <p:nvSpPr>
          <p:cNvPr id="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5EAB8E5B-5871-422D-9B0A-1F1AB755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山丘咖啡  2026年Q3销售汇报</a:t>
            </a:r>
          </a:p>
        </p:txBody>
      </p:sp>
      <p:sp>
        <p:nvSpPr>
          <p:cNvPr id="4" name="footer-page">
            <a:extLst xmlns:a="http://schemas.openxmlformats.org/drawingml/2006/main">
              <a:ext uri="{FF2B5EF4-FFF2-40B4-BE49-F238E27FC236}">
                <a16:creationId xmlns:a16="http://schemas.microsoft.com/office/drawing/2014/main" id="{024525A4-066F-45D5-B16F-557ADC60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09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r"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766E63"/>
                </a:solidFill>
                <a:latin typeface="PingFang SC"/>
                <a:ea typeface="PingFang SC"/>
                <a:cs typeface="PingFang SC"/>
              </a:rPr>
              <a:t>5 / 5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BF1653-D53B-471A-9E91-EDFF7C953D38}"/>
              </a:ext>
            </a:extLst>
          </p:cNvPr>
          <p:cNvGraphicFramePr/>
          <p:nvPr/>
        </p:nvGraphicFramePr>
        <p:xfrm>
          <a:off xmlns:a="http://schemas.openxmlformats.org/drawingml/2006/main" x="609600" y="2247900"/>
          <a:ext xmlns:a="http://schemas.openxmlformats.org/drawingml/2006/main" cx="10972800" cy="3238500"/>
        </p:xfrm>
        <a:graphic xmlns:a="http://schemas.openxmlformats.org/drawingml/2006/main">
          <a:graphicData uri="http://schemas.openxmlformats.org/drawingml/2006/table">
            <a:tbl>
              <a:tblPr firstRow="1" firstCol="0" lastRow="0" lastCol="0" bandRow="0" bandCol="0"/>
              <a:tblGrid>
                <a:gridCol w="1447800"/>
                <a:gridCol w="1981200"/>
                <a:gridCol w="2305050"/>
                <a:gridCol w="5238750"/>
              </a:tblGrid>
              <a:tr h="762000"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要拍板的事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CD6CB"/>
                      </a:solidFill>
                      <a:prstDash val="solid"/>
                    </a:lnL>
                    <a:lnR w="9525">
                      <a:solidFill>
                        <a:srgbClr val="DCD6CB"/>
                      </a:solidFill>
                      <a:prstDash val="solid"/>
                    </a:lnR>
                    <a:lnT w="9525">
                      <a:solidFill>
                        <a:srgbClr val="DCD6CB"/>
                      </a:solidFill>
                      <a:prstDash val="solid"/>
                    </a:lnT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245B47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选项A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T w="9525">
                      <a:solidFill>
                        <a:srgbClr val="DCD6CB"/>
                      </a:solidFill>
                      <a:prstDash val="solid"/>
                    </a:lnT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245B47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选项B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T w="9525">
                      <a:solidFill>
                        <a:srgbClr val="DCD6CB"/>
                      </a:solidFill>
                      <a:prstDash val="solid"/>
                    </a:lnT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245B47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建议和数据理由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T w="9525">
                      <a:solidFill>
                        <a:srgbClr val="DCD6CB"/>
                      </a:solidFill>
                      <a:prstDash val="solid"/>
                    </a:lnT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245B47"/>
                    </a:solidFill>
                  </a:tcPr>
                </a:tc>
              </a:tr>
              <a:tr h="1238250"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29251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冷萃推广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CD6CB"/>
                      </a:solidFill>
                      <a:prstDash val="solid"/>
                    </a:lnL>
                    <a:lnR w="9525">
                      <a:solidFill>
                        <a:srgbClr val="DCD6CB"/>
                      </a:solidFill>
                      <a:prstDash val="solid"/>
                    </a:lnR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F7F5EF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29251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三店同步推广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F7F5EF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29251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市中心店优先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E6EBE4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245B47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推荐B：市中心店占冷萃营收52.6%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F7F5EF"/>
                    </a:solidFill>
                  </a:tcPr>
                </a:tc>
              </a:tr>
              <a:tr h="1238250"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29251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外卖推广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CD6CB"/>
                      </a:solidFill>
                      <a:prstDash val="solid"/>
                    </a:lnL>
                    <a:lnR w="9525">
                      <a:solidFill>
                        <a:srgbClr val="DCD6CB"/>
                      </a:solidFill>
                      <a:prstDash val="solid"/>
                    </a:lnR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F7F5EF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29251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立即追加推广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F7F5EF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29251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维持投入，暂缓追加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E6EBE4"/>
                    </a:solidFill>
                  </a:tcPr>
                </a:tc>
                <a:tc>
                  <a:txBody>
                    <a:bodyPr wrap="none" lIns="114300" tIns="114300" rIns="114300" bIns="11430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245B47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推荐B：抽成环比多付7,435.50美元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CD6CB"/>
                      </a:solidFill>
                      <a:prstDash val="solid"/>
                    </a:lnR>
                    <a:lnB w="9525">
                      <a:solidFill>
                        <a:srgbClr val="DCD6CB"/>
                      </a:solidFill>
                      <a:prstDash val="solid"/>
                    </a:lnB>
                    <a:solidFill>
                      <a:srgbClr val="F7F5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3925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2026-10-20T04:03:53.3560000Z</dcterms:created>
  <dcterms:modified xsi:type="dcterms:W3CDTF">2026-10-20T04:03:53.3560000Z</dcterms:modified>
</coreProperties>
</file>