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结论" id="{f0fd0fd1-cf3c-45e3-d6cd-8bd712f2c1ed}">
          <p14:sldIdLst>
            <p14:sldId id="256"/>
          </p14:sldIdLst>
        </p14:section>
        <p14:section name="三个发现" id="{4020ae84-ff9d-b6a2-6410-450bc1dcfb81}">
          <p14:sldIdLst>
            <p14:sldId id="257"/>
            <p14:sldId id="258"/>
            <p14:sldId id="259"/>
          </p14:sldIdLst>
        </p14:section>
        <p14:section name="要您拍板" id="{cc0e071c-01bb-9568-c7b2-f38ff28f4c02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1" i="0" u="none" strike="noStrike">
                <a:solidFill>
                  <a:schemeClr val="tx1"/>
                </a:solidFill>
                <a:latin typeface="+mn-lt"/>
                <a:ea typeface="+mn-ea"/>
              </a:defRPr>
            </a:pPr>
            <a:r>
              <a:rPr sz="1400" b="1" i="0" u="none" strike="noStrike">
                <a:solidFill>
                  <a:schemeClr val="tx1"/>
                </a:solidFill>
                <a:latin typeface="+mn-lt"/>
                <a:ea typeface="+mn-ea"/>
              </a:rPr>
              <a:t>渠道占比</a:t>
            </a:r>
          </a:p>
        </c:rich>
      </c:tx>
      <c:layout/>
      <c:overlay val="0"/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堂食</c:v>
                </c:pt>
              </c:strCache>
            </c:strRef>
          </c:tx>
          <c:spPr>
            <a:solidFill>
              <a:srgbClr val="D8CCC1"/>
            </a:solidFill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1" i="0" strike="noStrike" sz="1200" u="none">
                    <a:solidFill>
                      <a:schemeClr val="tx1"/>
                    </a:solidFill>
                    <a:latin typeface="+mn-lt"/>
                    <a:ea typeface="+mn-ea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Q2</c:v>
                  </c:pt>
                  <c:pt idx="1">
                    <c:v>Q3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0.45</c:v>
                </c:pt>
                <c:pt idx="1">
                  <c:v>0.41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外带</c:v>
                </c:pt>
              </c:strCache>
            </c:strRef>
          </c:tx>
          <c:spPr>
            <a:solidFill>
              <a:srgbClr val="B8A698"/>
            </a:solidFill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1" i="0" strike="noStrike" sz="1200" u="none">
                    <a:solidFill>
                      <a:schemeClr val="tx1"/>
                    </a:solidFill>
                    <a:latin typeface="+mn-lt"/>
                    <a:ea typeface="+mn-ea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Q2</c:v>
                  </c:pt>
                  <c:pt idx="1">
                    <c:v>Q3</c:v>
                  </c:pt>
                </c:lvl>
              </c:multiLvlStrCache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0.33</c:v>
                </c:pt>
                <c:pt idx="1">
                  <c:v>0.3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外卖</c:v>
                </c:pt>
              </c:strCache>
            </c:strRef>
          </c:tx>
          <c:spPr>
            <a:solidFill>
              <a:srgbClr val="D9733A"/>
            </a:solidFill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1" i="0" strike="noStrike" sz="1200" u="none">
                    <a:solidFill>
                      <a:schemeClr val="tx1"/>
                    </a:solidFill>
                    <a:latin typeface="+mn-lt"/>
                    <a:ea typeface="+mn-ea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Q2</c:v>
                  </c:pt>
                  <c:pt idx="1">
                    <c:v>Q3</c:v>
                  </c:pt>
                </c:lvl>
              </c:multiLvlStrCache>
            </c:multiLvl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0.22</c:v>
                </c:pt>
                <c:pt idx="1">
                  <c:v>0.29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b="1" i="0" strike="noStrike" sz="1200" u="none">
                  <a:solidFill>
                    <a:schemeClr val="tx1"/>
                  </a:solidFill>
                  <a:latin typeface="+mn-lt"/>
                  <a:ea typeface="+mn-ea"/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chemeClr val="tx1"/>
                </a:solidFill>
                <a:latin typeface="+mn-lt"/>
                <a:ea typeface="+mn-ea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  <a:ea typeface="+mn-ea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chemeClr val="tx1"/>
              </a:solidFill>
              <a:latin typeface="+mn-lt"/>
              <a:ea typeface="+mn-ea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1" i="0" u="none" strike="noStrike">
                <a:solidFill>
                  <a:schemeClr val="tx1"/>
                </a:solidFill>
                <a:latin typeface="+mn-lt"/>
                <a:ea typeface="+mn-ea"/>
              </a:defRPr>
            </a:pPr>
            <a:r>
              <a:rPr sz="1400" b="1" i="0" u="none" strike="noStrike">
                <a:solidFill>
                  <a:schemeClr val="tx1"/>
                </a:solidFill>
                <a:latin typeface="+mn-lt"/>
                <a:ea typeface="+mn-ea"/>
              </a:rPr>
              <a:t>Q3 比 Q2 的变化（美元）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Q3 比 Q2</c:v>
                </c:pt>
              </c:strCache>
            </c:strRef>
          </c:tx>
          <c:spPr>
            <a:solidFill>
              <a:srgbClr val="3E7B62"/>
            </a:solidFill>
            <a:effectLst/>
          </c:spPr>
          <c:invertIfNegative val="0"/>
          <c:dLbls>
            <c:numFmt formatCode="+#,##0;-#,##0" sourceLinked="0"/>
            <c:txPr>
              <a:bodyPr/>
              <a:lstStyle/>
              <a:p>
                <a:pPr>
                  <a:defRPr b="1" i="0" strike="noStrike" sz="1200" u="none">
                    <a:solidFill>
                      <a:schemeClr val="tx1"/>
                    </a:solidFill>
                    <a:latin typeface="+mn-lt"/>
                    <a:ea typeface="+mn-e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3E7B62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D9733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A3471F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账面营收</c:v>
                  </c:pt>
                  <c:pt idx="1">
                    <c:v>多付平台抽成</c:v>
                  </c:pt>
                  <c:pt idx="2">
                    <c:v>扣抽成后到手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3400</c:v>
                </c:pt>
                <c:pt idx="1">
                  <c:v>-7435.5</c:v>
                </c:pt>
                <c:pt idx="2">
                  <c:v>-4035.5</c:v>
                </c:pt>
              </c:numCache>
            </c:numRef>
          </c:val>
        </c:ser>
        <c:dLbls>
          <c:numFmt formatCode="+#,##0;-#,##0" sourceLinked="0"/>
          <c:txPr>
            <a:bodyPr/>
            <a:lstStyle/>
            <a:p>
              <a:pPr>
                <a:defRPr b="1" i="0" strike="noStrike" sz="1200" u="none">
                  <a:solidFill>
                    <a:schemeClr val="tx1"/>
                  </a:solidFill>
                  <a:latin typeface="+mn-lt"/>
                  <a:ea typeface="+mn-ea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B8A69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6000"/>
          <c:min val="-1000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  <a:ea typeface="+mn-ea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1" i="0" u="none" strike="noStrike">
                <a:solidFill>
                  <a:schemeClr val="tx1"/>
                </a:solidFill>
                <a:latin typeface="+mn-lt"/>
                <a:ea typeface="+mn-ea"/>
              </a:defRPr>
            </a:pPr>
            <a:r>
              <a:rPr sz="1400" b="1" i="0" u="none" strike="noStrike">
                <a:solidFill>
                  <a:schemeClr val="tx1"/>
                </a:solidFill>
                <a:latin typeface="+mn-lt"/>
                <a:ea typeface="+mn-ea"/>
              </a:rPr>
              <a:t>河滨店每月营收（美元）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河滨店营收</c:v>
                </c:pt>
              </c:strCache>
            </c:strRef>
          </c:tx>
          <c:spPr>
            <a:solidFill>
              <a:srgbClr val="D8CCC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200" u="none">
                    <a:solidFill>
                      <a:schemeClr val="tx1"/>
                    </a:solidFill>
                    <a:latin typeface="+mn-lt"/>
                    <a:ea typeface="+mn-e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D8CCC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D8CCC1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9733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9733A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Q2 月均</c:v>
                  </c:pt>
                  <c:pt idx="1">
                    <c:v>7 月</c:v>
                  </c:pt>
                  <c:pt idx="2">
                    <c:v>8 月 · 修路</c:v>
                  </c:pt>
                  <c:pt idx="3">
                    <c:v>9 月 · 修路到 20 日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42867</c:v>
                </c:pt>
                <c:pt idx="1">
                  <c:v>44800</c:v>
                </c:pt>
                <c:pt idx="2">
                  <c:v>35100</c:v>
                </c:pt>
                <c:pt idx="3">
                  <c:v>36900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200" u="none">
                  <a:solidFill>
                    <a:schemeClr val="tx1"/>
                  </a:solidFill>
                  <a:latin typeface="+mn-lt"/>
                  <a:ea typeface="+mn-ea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B8A69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00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  <a:ea typeface="+mn-ea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1" i="0" u="none" strike="noStrike">
                <a:solidFill>
                  <a:schemeClr val="tx1"/>
                </a:solidFill>
                <a:latin typeface="+mn-lt"/>
                <a:ea typeface="+mn-ea"/>
              </a:defRPr>
            </a:pPr>
            <a:r>
              <a:rPr sz="1400" b="1" i="0" u="none" strike="noStrike">
                <a:solidFill>
                  <a:schemeClr val="tx1"/>
                </a:solidFill>
                <a:latin typeface="+mn-lt"/>
                <a:ea typeface="+mn-ea"/>
              </a:rPr>
              <a:t>Q3 各品类营收（三店合计，美元）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Q3 营收</c:v>
                </c:pt>
              </c:strCache>
            </c:strRef>
          </c:tx>
          <c:spPr>
            <a:solidFill>
              <a:srgbClr val="D8CCC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200" u="none">
                    <a:solidFill>
                      <a:schemeClr val="tx1"/>
                    </a:solidFill>
                    <a:latin typeface="+mn-lt"/>
                    <a:ea typeface="+mn-e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D8CCC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D8CCC1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9733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8CCC1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D8CCC1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咖啡</c:v>
                  </c:pt>
                  <c:pt idx="1">
                    <c:v>烘焙</c:v>
                  </c:pt>
                  <c:pt idx="2">
                    <c:v>冷萃（7 月新品）</c:v>
                  </c:pt>
                  <c:pt idx="3">
                    <c:v>茶饮</c:v>
                  </c:pt>
                  <c:pt idx="4">
                    <c:v>周边和咖啡豆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215400</c:v>
                </c:pt>
                <c:pt idx="1">
                  <c:v>78700</c:v>
                </c:pt>
                <c:pt idx="2">
                  <c:v>58000</c:v>
                </c:pt>
                <c:pt idx="3">
                  <c:v>45600</c:v>
                </c:pt>
                <c:pt idx="4">
                  <c:v>16500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200" u="none">
                  <a:solidFill>
                    <a:schemeClr val="tx1"/>
                  </a:solidFill>
                  <a:latin typeface="+mn-lt"/>
                  <a:ea typeface="+mn-ea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B8A69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60000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  <a:ea typeface="+mn-ea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1" i="0" u="none" strike="noStrike">
                <a:solidFill>
                  <a:schemeClr val="tx1"/>
                </a:solidFill>
                <a:latin typeface="+mn-lt"/>
                <a:ea typeface="+mn-ea"/>
              </a:defRPr>
            </a:pPr>
            <a:r>
              <a:rPr sz="1400" b="1" i="0" u="none" strike="noStrike">
                <a:solidFill>
                  <a:schemeClr val="tx1"/>
                </a:solidFill>
                <a:latin typeface="+mn-lt"/>
                <a:ea typeface="+mn-ea"/>
              </a:rPr>
              <a:t>冷萃占各店营收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冷萃占比</c:v>
                </c:pt>
              </c:strCache>
            </c:strRef>
          </c:tx>
          <c:spPr>
            <a:solidFill>
              <a:srgbClr val="D9733A"/>
            </a:solidFill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1" i="0" strike="noStrike" sz="1200" u="none">
                    <a:solidFill>
                      <a:schemeClr val="tx1"/>
                    </a:solidFill>
                    <a:latin typeface="+mn-lt"/>
                    <a:ea typeface="+mn-e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市中心</c:v>
                  </c:pt>
                  <c:pt idx="1">
                    <c:v>大学店</c:v>
                  </c:pt>
                  <c:pt idx="2">
                    <c:v>河滨店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0.1699</c:v>
                </c:pt>
                <c:pt idx="1">
                  <c:v>0.134</c:v>
                </c:pt>
                <c:pt idx="2">
                  <c:v>0.1002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b="1" i="0" strike="noStrike" sz="1200" u="none">
                  <a:solidFill>
                    <a:schemeClr val="tx1"/>
                  </a:solidFill>
                  <a:latin typeface="+mn-lt"/>
                  <a:ea typeface="+mn-ea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B8A69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chemeClr val="tx1"/>
                </a:solidFill>
                <a:latin typeface="+mn-lt"/>
                <a:ea typeface="+mn-ea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0.2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  <a:ea typeface="+mn-ea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【约 45 秒】
老板，Q3 的情况我先说结论。三家店 Q3 一共卖了 41.4 万美元，比去年同期涨了 10%，生意整体是健康的。但跟今年 Q2 比只涨了 0.8%，基本持平：市中心店多了 9,700 美元，大学店多了 5,500，河滨店因为门口修路少了 11,800，把另外两家的增长抵掉了大半。今天有两件事需要您定：一是外卖怎么止损，二是冷萃要不要转成常规款。下面我一件一件说，每件一分钟左右。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【约 75 秒】
先说外卖，这是最要紧的一件。外卖在营收里的占比，一个季度就从 22% 涨到了 29%；同时堂食从 45% 降到 41%，外带从 33% 降到 30%，客人正在从店里往外卖上走。光看营收，Q3 比 Q2 多了 3,400 美元，好像还在涨。但外卖平台要抽走外卖营收的 25%，外卖多了，抽成也跟着多了 7,400 美元。一加一减，扣完抽成，Q3 实际到手 38.4 万，比 Q2 的 38.8 万少了大约 4,000 美元。也就是说，这个季度多出来的营收，全都交给了平台。照 Q3 这个量算，一年要给平台交大约 12 万美元抽成；外卖占比要是继续往上走，这个数还会更大。
（不用念：汇报前请和财务确认两点——渠道占比是按营收算的；表里的营收是平台抽成前的数。）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【约 65 秒】
第二件是河滨店。河滨店 Q3 比 Q2 少了 9%，比去年同期也只涨了 1%，是三家店里最差的。但原因很清楚：8 月 5 日到 9 月 20 日，店门口修路，人行道封了一半。看每个月：修路前的 7 月卖了 4.48 万，比 Q2 的月均还高；一封路，8 月就掉到 3.51 万，少了两成多。再看少的是什么：订单数从 7,000 掉到 5,571，少了 20%；客单价一直在 6.3 到 6.45 美元之间，基本没动。所以少的是路过的客人，不是价格或产品出了问题。我的建议是河滨店先不做调整，路 9 月 20 日已经通了，10 月的数出来我再复查一次。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【约 45 秒】
第三件是好消息：7 月上新的冷萃。三家店第一个季度一共卖了 5.8 万美元，占总营收的 14%，已经超过茶饮的 4.56 万，成了仅次于咖啡和烘焙的第三大品类。分店看，市中心店卖得最好，占这家店营收的 17%；河滨店只占 10%，可能也受了修路影响。要说明的是，表里没有成本，也没有 Q2 的品类数据，所以冷萃的毛利是多少、有多少是从咖啡那边分过来的，还需要补数确认。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【约 60 秒】
最后是需要您拍板的两件事。第一，外卖怎么止损。我的建议是外卖菜单单独定价，把 25% 的抽成算进价格里，这个办法见效最快；备选方案是做到店自提的优惠，把一部分外卖客人拉回门店。第二，冷萃要不要转成常规款。第一个季度已经证明卖得动，我建议转成常规款，秋冬继续卖；同时我们把成本数据补上，确认毛利以后再定推广力度。外卖这件事越早定越好：占比还在往上走，外卖每多占一个百分点，一个季度就要多交大约 1,000 美元抽成。另外，河滨店这件事不需要您拍板，10 月复查完我再跟您汇报。就这两件事，您看怎么定？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容页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altLang="en-US" sz="1000" dirty="0">
                <a:solidFill>
                  <a:schemeClr val="tx2"/>
                </a:solidFill>
              </a:rPr>
              <a:t>山丘咖啡 · 2026 年 Q3 经营汇报　｜　数据来源：Q3 销售数据表</a:t>
            </a:r>
            <a:endParaRPr lang="zh-CN" sz="10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411480"/>
            <a:ext cx="11094415" cy="10515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zh-CN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深色页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zh-CN" altLang="en-US" sz="3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zh-CN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chart" Target="/ppt/charts/chart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chart" Target="/ppt/charts/chart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"/>
          <p:cNvSpPr txBox="1"/>
          <p:nvPr/>
        </p:nvSpPr>
        <p:spPr>
          <a:xfrm>
            <a:off x="548640" y="45720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altLang="en-US" sz="1400" b="1" dirty="0">
                <a:solidFill>
                  <a:schemeClr val="accent4"/>
                </a:solidFill>
              </a:rPr>
              <a:t>山丘咖啡 · 2026 年第三季度经营汇报</a:t>
            </a:r>
            <a:endParaRPr lang="zh-CN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3000" b="1" dirty="0">
                <a:solidFill>
                  <a:schemeClr val="bg1"/>
                </a:solidFill>
              </a:rPr>
              <a:t>Q3 生意是健康的，但比 Q2 只涨了 0.8%，</a:t>
            </a:r>
            <a:endParaRPr lang="zh-CN" sz="3000" dirty="0"/>
          </a:p>
          <a:p>
            <a:pPr algn="l" indent="0" marL="0">
              <a:buNone/>
            </a:pPr>
            <a:r>
              <a:rPr lang="zh-CN" altLang="en-US" sz="3000" b="1" dirty="0">
                <a:solidFill>
                  <a:schemeClr val="bg1"/>
                </a:solidFill>
              </a:rPr>
              <a:t>今天有两件事需要您定</a:t>
            </a:r>
            <a:endParaRPr lang="zh-CN" sz="3000" dirty="0"/>
          </a:p>
        </p:txBody>
      </p:sp>
      <p:sp>
        <p:nvSpPr>
          <p:cNvPr id="4" name="数字卡1"/>
          <p:cNvSpPr/>
          <p:nvPr/>
        </p:nvSpPr>
        <p:spPr>
          <a:xfrm>
            <a:off x="548640" y="2377440"/>
            <a:ext cx="3454298" cy="1874520"/>
          </a:xfrm>
          <a:prstGeom prst="roundRect">
            <a:avLst>
              <a:gd name="adj" fmla="val 4878"/>
            </a:avLst>
          </a:prstGeom>
          <a:solidFill>
            <a:schemeClr val="bg1">
              <a:alpha val="10000"/>
            </a:schemeClr>
          </a:solidFill>
          <a:ln/>
        </p:spPr>
      </p:sp>
      <p:sp>
        <p:nvSpPr>
          <p:cNvPr id="5" name="数字1"/>
          <p:cNvSpPr txBox="1"/>
          <p:nvPr/>
        </p:nvSpPr>
        <p:spPr>
          <a:xfrm>
            <a:off x="868680" y="2651760"/>
            <a:ext cx="281421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zh-CN" altLang="en-US" sz="5400" b="1" dirty="0">
                <a:solidFill>
                  <a:schemeClr val="bg1"/>
                </a:solidFill>
              </a:rPr>
              <a:t>41.4</a:t>
            </a:r>
            <a:pPr indent="0" marL="0">
              <a:buNone/>
            </a:pPr>
            <a:r>
              <a:rPr lang="zh-CN" altLang="en-US" sz="2000" b="1" dirty="0">
                <a:solidFill>
                  <a:schemeClr val="bg1"/>
                </a:solidFill>
              </a:rPr>
              <a:t> 万美元</a:t>
            </a:r>
            <a:endParaRPr lang="zh-CN" sz="5400" dirty="0"/>
          </a:p>
        </p:txBody>
      </p:sp>
      <p:sp>
        <p:nvSpPr>
          <p:cNvPr id="6" name="数字说明1"/>
          <p:cNvSpPr txBox="1"/>
          <p:nvPr/>
        </p:nvSpPr>
        <p:spPr>
          <a:xfrm>
            <a:off x="868680" y="3703320"/>
            <a:ext cx="28142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altLang="en-US" sz="1400" dirty="0">
                <a:solidFill>
                  <a:schemeClr val="bg2"/>
                </a:solidFill>
              </a:rPr>
              <a:t>Q3 三家店营收</a:t>
            </a:r>
            <a:endParaRPr lang="zh-CN" sz="1400" dirty="0"/>
          </a:p>
        </p:txBody>
      </p:sp>
      <p:sp>
        <p:nvSpPr>
          <p:cNvPr id="7" name="数字卡2"/>
          <p:cNvSpPr/>
          <p:nvPr/>
        </p:nvSpPr>
        <p:spPr>
          <a:xfrm>
            <a:off x="4368698" y="2377440"/>
            <a:ext cx="3454298" cy="1874520"/>
          </a:xfrm>
          <a:prstGeom prst="roundRect">
            <a:avLst>
              <a:gd name="adj" fmla="val 4878"/>
            </a:avLst>
          </a:prstGeom>
          <a:solidFill>
            <a:schemeClr val="bg1">
              <a:alpha val="10000"/>
            </a:schemeClr>
          </a:solidFill>
          <a:ln/>
        </p:spPr>
      </p:sp>
      <p:sp>
        <p:nvSpPr>
          <p:cNvPr id="8" name="数字2"/>
          <p:cNvSpPr txBox="1"/>
          <p:nvPr/>
        </p:nvSpPr>
        <p:spPr>
          <a:xfrm>
            <a:off x="4688738" y="2651760"/>
            <a:ext cx="281421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zh-CN" altLang="en-US" sz="5400" b="1" dirty="0">
                <a:solidFill>
                  <a:schemeClr val="bg1"/>
                </a:solidFill>
              </a:rPr>
              <a:t>+10.2%</a:t>
            </a:r>
            <a:endParaRPr lang="zh-CN" sz="5400" dirty="0"/>
          </a:p>
        </p:txBody>
      </p:sp>
      <p:sp>
        <p:nvSpPr>
          <p:cNvPr id="9" name="数字说明2"/>
          <p:cNvSpPr txBox="1"/>
          <p:nvPr/>
        </p:nvSpPr>
        <p:spPr>
          <a:xfrm>
            <a:off x="4688738" y="3703320"/>
            <a:ext cx="28142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altLang="en-US" sz="1400" dirty="0">
                <a:solidFill>
                  <a:schemeClr val="bg2"/>
                </a:solidFill>
              </a:rPr>
              <a:t>比去年 Q3（37.6 万美元）</a:t>
            </a:r>
            <a:endParaRPr lang="zh-CN" sz="1400" dirty="0"/>
          </a:p>
        </p:txBody>
      </p:sp>
      <p:sp>
        <p:nvSpPr>
          <p:cNvPr id="10" name="数字卡3"/>
          <p:cNvSpPr/>
          <p:nvPr/>
        </p:nvSpPr>
        <p:spPr>
          <a:xfrm>
            <a:off x="8188757" y="2377440"/>
            <a:ext cx="3454298" cy="1874520"/>
          </a:xfrm>
          <a:prstGeom prst="roundRect">
            <a:avLst>
              <a:gd name="adj" fmla="val 4878"/>
            </a:avLst>
          </a:prstGeom>
          <a:solidFill>
            <a:schemeClr val="bg1">
              <a:alpha val="10000"/>
            </a:schemeClr>
          </a:solidFill>
          <a:ln/>
        </p:spPr>
      </p:sp>
      <p:sp>
        <p:nvSpPr>
          <p:cNvPr id="11" name="数字3"/>
          <p:cNvSpPr txBox="1"/>
          <p:nvPr/>
        </p:nvSpPr>
        <p:spPr>
          <a:xfrm>
            <a:off x="8508797" y="2651760"/>
            <a:ext cx="281421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zh-CN" altLang="en-US" sz="5400" b="1" dirty="0">
                <a:solidFill>
                  <a:schemeClr val="accent4"/>
                </a:solidFill>
              </a:rPr>
              <a:t>+0.8%</a:t>
            </a:r>
            <a:endParaRPr lang="zh-CN" sz="5400" dirty="0"/>
          </a:p>
        </p:txBody>
      </p:sp>
      <p:sp>
        <p:nvSpPr>
          <p:cNvPr id="12" name="数字说明3"/>
          <p:cNvSpPr txBox="1"/>
          <p:nvPr/>
        </p:nvSpPr>
        <p:spPr>
          <a:xfrm>
            <a:off x="8508797" y="3703320"/>
            <a:ext cx="28142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altLang="en-US" sz="1400" dirty="0">
                <a:solidFill>
                  <a:schemeClr val="bg2"/>
                </a:solidFill>
              </a:rPr>
              <a:t>比今年 Q2（41.1 万美元）</a:t>
            </a:r>
            <a:endParaRPr lang="zh-CN" sz="1400" dirty="0"/>
          </a:p>
        </p:txBody>
      </p:sp>
      <p:sp>
        <p:nvSpPr>
          <p:cNvPr id="13" name="结论正文"/>
          <p:cNvSpPr txBox="1"/>
          <p:nvPr/>
        </p:nvSpPr>
        <p:spPr>
          <a:xfrm>
            <a:off x="548640" y="470916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zh-CN" altLang="en-US" sz="2000" b="1" dirty="0">
                <a:solidFill>
                  <a:schemeClr val="accent4"/>
                </a:solidFill>
              </a:rPr>
              <a:t>要您拍板：</a:t>
            </a:r>
            <a:pPr indent="0" marL="0">
              <a:spcAft>
                <a:spcPts val="1000"/>
              </a:spcAft>
              <a:buNone/>
            </a:pPr>
            <a:r>
              <a:rPr lang="zh-CN" altLang="en-US" sz="2000" b="1" dirty="0">
                <a:solidFill>
                  <a:schemeClr val="bg1"/>
                </a:solidFill>
              </a:rPr>
              <a:t>① 外卖怎么止损　　② 冷萃要不要转常规款</a:t>
            </a:r>
            <a:endParaRPr lang="zh-CN" sz="2000" dirty="0"/>
          </a:p>
          <a:p>
            <a:pPr indent="0" marL="0">
              <a:spcAft>
                <a:spcPts val="1000"/>
              </a:spcAft>
              <a:buNone/>
            </a:pPr>
            <a:r>
              <a:rPr lang="zh-CN" altLang="en-US" sz="1500" dirty="0">
                <a:solidFill>
                  <a:schemeClr val="bg2"/>
                </a:solidFill>
              </a:rPr>
              <a:t>河滨店因门口修路少了 1.18 万美元，抵掉了另两家店的大半增长；不需要调整，10 月复查</a:t>
            </a:r>
            <a:endParaRPr lang="zh-CN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11480"/>
            <a:ext cx="110944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chemeClr val="tx1"/>
                </a:solidFill>
              </a:rPr>
              <a:t>外卖占比从 22% 涨到 29%，</a:t>
            </a:r>
            <a:endParaRPr lang="zh-CN" sz="2800" dirty="0"/>
          </a:p>
          <a:p>
            <a:pPr algn="l" indent="0" marL="0">
              <a:buNone/>
            </a:pPr>
            <a:r>
              <a:rPr lang="zh-CN" altLang="en-US" sz="2800" b="1" dirty="0">
                <a:solidFill>
                  <a:schemeClr val="tx1"/>
                </a:solidFill>
              </a:rPr>
              <a:t>扣掉平台抽成后，到手的钱反而少了约 4,000 美元</a:t>
            </a:r>
            <a:endParaRPr lang="zh-CN" sz="2800" dirty="0"/>
          </a:p>
        </p:txBody>
      </p:sp>
      <p:graphicFrame>
        <p:nvGraphicFramePr>
          <p:cNvPr id="3" name="图表：渠道占比" descr=""/>
          <p:cNvGraphicFramePr/>
          <p:nvPr/>
        </p:nvGraphicFramePr>
        <p:xfrm>
          <a:off x="548640" y="1691640"/>
          <a:ext cx="5120640" cy="3611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4" name="图表：外卖账" descr=""/>
          <p:cNvGraphicFramePr/>
          <p:nvPr/>
        </p:nvGraphicFramePr>
        <p:xfrm>
          <a:off x="6035040" y="1691640"/>
          <a:ext cx="5608015" cy="3611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外卖正文"/>
          <p:cNvSpPr txBox="1"/>
          <p:nvPr/>
        </p:nvSpPr>
        <p:spPr>
          <a:xfrm>
            <a:off x="548640" y="54406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zh-CN" altLang="en-US" sz="1600" b="1" dirty="0">
                <a:solidFill>
                  <a:schemeClr val="tx1"/>
                </a:solidFill>
              </a:rPr>
              <a:t>扣抽成后到手：</a:t>
            </a:r>
            <a:pPr indent="0" marL="0">
              <a:spcAft>
                <a:spcPts val="600"/>
              </a:spcAft>
              <a:buNone/>
            </a:pPr>
            <a:r>
              <a:rPr lang="zh-CN" altLang="en-US" sz="1600" dirty="0">
                <a:solidFill>
                  <a:schemeClr val="tx1"/>
                </a:solidFill>
              </a:rPr>
              <a:t>Q2 38.82 万 → Q3 38.42 万美元　　</a:t>
            </a:r>
            <a:pPr indent="0" marL="0">
              <a:spcAft>
                <a:spcPts val="600"/>
              </a:spcAft>
              <a:buNone/>
            </a:pPr>
            <a:r>
              <a:rPr lang="zh-CN" altLang="en-US" sz="1600" b="1" dirty="0">
                <a:solidFill>
                  <a:schemeClr val="tx1"/>
                </a:solidFill>
              </a:rPr>
              <a:t>平台抽成：</a:t>
            </a:r>
            <a:pPr indent="0" marL="0">
              <a:spcAft>
                <a:spcPts val="600"/>
              </a:spcAft>
              <a:buNone/>
            </a:pPr>
            <a:r>
              <a:rPr lang="zh-CN" altLang="en-US" sz="1600" dirty="0">
                <a:solidFill>
                  <a:schemeClr val="tx1"/>
                </a:solidFill>
              </a:rPr>
              <a:t>2.26 万 → 3.00 万美元</a:t>
            </a:r>
            <a:endParaRPr lang="zh-CN" sz="1600" dirty="0"/>
          </a:p>
          <a:p>
            <a:pPr indent="0" marL="0">
              <a:spcAft>
                <a:spcPts val="600"/>
              </a:spcAft>
              <a:buNone/>
            </a:pPr>
            <a:r>
              <a:rPr lang="zh-CN" altLang="en-US" sz="1100" dirty="0">
                <a:solidFill>
                  <a:schemeClr val="tx2"/>
                </a:solidFill>
              </a:rPr>
              <a:t>口径：渠道占比按营收计；表中营收为平台抽成前金额，抽成 = 外卖营收 × 25%</a:t>
            </a:r>
            <a:endParaRPr lang="zh-CN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11480"/>
            <a:ext cx="110944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chemeClr val="tx1"/>
                </a:solidFill>
              </a:rPr>
              <a:t>河滨店比 Q2 少了 9%，</a:t>
            </a:r>
            <a:endParaRPr lang="zh-CN" sz="2800" dirty="0"/>
          </a:p>
          <a:p>
            <a:pPr algn="l" indent="0" marL="0">
              <a:buNone/>
            </a:pPr>
            <a:r>
              <a:rPr lang="zh-CN" altLang="en-US" sz="2800" b="1" dirty="0">
                <a:solidFill>
                  <a:schemeClr val="tx1"/>
                </a:solidFill>
              </a:rPr>
              <a:t>原因是 8 月起门口修路，不是店本身的问题</a:t>
            </a:r>
            <a:endParaRPr lang="zh-CN" sz="2800" dirty="0"/>
          </a:p>
        </p:txBody>
      </p:sp>
      <p:graphicFrame>
        <p:nvGraphicFramePr>
          <p:cNvPr id="3" name="图表：河滨店月营收" descr=""/>
          <p:cNvGraphicFramePr/>
          <p:nvPr/>
        </p:nvGraphicFramePr>
        <p:xfrm>
          <a:off x="548640" y="1691640"/>
          <a:ext cx="6858000" cy="3931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右栏标题"/>
          <p:cNvSpPr txBox="1"/>
          <p:nvPr/>
        </p:nvSpPr>
        <p:spPr>
          <a:xfrm>
            <a:off x="7863840" y="1691640"/>
            <a:ext cx="37792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altLang="en-US" sz="1800" b="1" dirty="0">
                <a:solidFill>
                  <a:schemeClr val="tx1"/>
                </a:solidFill>
              </a:rPr>
              <a:t>少的是客人，不是客单价</a:t>
            </a:r>
            <a:endParaRPr lang="zh-CN" sz="1800" dirty="0"/>
          </a:p>
        </p:txBody>
      </p:sp>
      <p:sp>
        <p:nvSpPr>
          <p:cNvPr id="5" name="河滨卡1"/>
          <p:cNvSpPr/>
          <p:nvPr/>
        </p:nvSpPr>
        <p:spPr>
          <a:xfrm>
            <a:off x="7863840" y="2240280"/>
            <a:ext cx="3779215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/>
        </p:spPr>
      </p:sp>
      <p:sp>
        <p:nvSpPr>
          <p:cNvPr id="6" name="河滨数字1"/>
          <p:cNvSpPr txBox="1"/>
          <p:nvPr/>
        </p:nvSpPr>
        <p:spPr>
          <a:xfrm>
            <a:off x="8138160" y="2423160"/>
            <a:ext cx="32305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altLang="en-US" sz="4000" b="1" dirty="0">
                <a:solidFill>
                  <a:schemeClr val="accent5"/>
                </a:solidFill>
              </a:rPr>
              <a:t>−20%</a:t>
            </a:r>
            <a:endParaRPr lang="zh-CN" sz="4000" dirty="0"/>
          </a:p>
        </p:txBody>
      </p:sp>
      <p:sp>
        <p:nvSpPr>
          <p:cNvPr id="7" name="河滨说明1"/>
          <p:cNvSpPr txBox="1"/>
          <p:nvPr/>
        </p:nvSpPr>
        <p:spPr>
          <a:xfrm>
            <a:off x="8138160" y="3200400"/>
            <a:ext cx="323057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altLang="en-US" sz="1400" dirty="0">
                <a:solidFill>
                  <a:schemeClr val="tx1"/>
                </a:solidFill>
              </a:rPr>
              <a:t>订单数：7 月 7,000 → 8 月 5,571</a:t>
            </a:r>
            <a:endParaRPr lang="zh-CN" sz="1400" dirty="0"/>
          </a:p>
        </p:txBody>
      </p:sp>
      <p:sp>
        <p:nvSpPr>
          <p:cNvPr id="8" name="河滨卡2"/>
          <p:cNvSpPr/>
          <p:nvPr/>
        </p:nvSpPr>
        <p:spPr>
          <a:xfrm>
            <a:off x="7863840" y="4023360"/>
            <a:ext cx="3779215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/>
        </p:spPr>
      </p:sp>
      <p:sp>
        <p:nvSpPr>
          <p:cNvPr id="9" name="河滨数字2"/>
          <p:cNvSpPr txBox="1"/>
          <p:nvPr/>
        </p:nvSpPr>
        <p:spPr>
          <a:xfrm>
            <a:off x="8138160" y="4206240"/>
            <a:ext cx="32305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altLang="en-US" sz="4000" b="1" dirty="0">
                <a:solidFill>
                  <a:schemeClr val="accent2"/>
                </a:solidFill>
              </a:rPr>
              <a:t>基本不变</a:t>
            </a:r>
            <a:endParaRPr lang="zh-CN" sz="4000" dirty="0"/>
          </a:p>
        </p:txBody>
      </p:sp>
      <p:sp>
        <p:nvSpPr>
          <p:cNvPr id="10" name="河滨说明2"/>
          <p:cNvSpPr txBox="1"/>
          <p:nvPr/>
        </p:nvSpPr>
        <p:spPr>
          <a:xfrm>
            <a:off x="8138160" y="4983480"/>
            <a:ext cx="323057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altLang="en-US" sz="1400" dirty="0">
                <a:solidFill>
                  <a:schemeClr val="tx1"/>
                </a:solidFill>
              </a:rPr>
              <a:t>客单价：6.40 → 6.30 → 6.45 美元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11480"/>
            <a:ext cx="110944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chemeClr val="tx1"/>
                </a:solidFill>
              </a:rPr>
              <a:t>冷萃第一个季度卖了 5.8 万美元、占 14%，</a:t>
            </a:r>
            <a:endParaRPr lang="zh-CN" sz="2800" dirty="0"/>
          </a:p>
          <a:p>
            <a:pPr algn="l" indent="0" marL="0">
              <a:buNone/>
            </a:pPr>
            <a:r>
              <a:rPr lang="zh-CN" altLang="en-US" sz="2800" b="1" dirty="0">
                <a:solidFill>
                  <a:schemeClr val="tx1"/>
                </a:solidFill>
              </a:rPr>
              <a:t>已超过茶饮，成为第三大品类</a:t>
            </a:r>
            <a:endParaRPr lang="zh-CN" sz="2800" dirty="0"/>
          </a:p>
        </p:txBody>
      </p:sp>
      <p:graphicFrame>
        <p:nvGraphicFramePr>
          <p:cNvPr id="3" name="图表：品类营收" descr=""/>
          <p:cNvGraphicFramePr/>
          <p:nvPr/>
        </p:nvGraphicFramePr>
        <p:xfrm>
          <a:off x="548640" y="1691640"/>
          <a:ext cx="6858000" cy="3931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4" name="图表：冷萃分店占比" descr=""/>
          <p:cNvGraphicFramePr/>
          <p:nvPr/>
        </p:nvGraphicFramePr>
        <p:xfrm>
          <a:off x="7863840" y="1691640"/>
          <a:ext cx="3779215" cy="2926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冷萃说明"/>
          <p:cNvSpPr txBox="1"/>
          <p:nvPr/>
        </p:nvSpPr>
        <p:spPr>
          <a:xfrm>
            <a:off x="7863840" y="4800600"/>
            <a:ext cx="37792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400" dirty="0">
                <a:solidFill>
                  <a:schemeClr val="tx2"/>
                </a:solidFill>
              </a:rPr>
              <a:t>表里没有成本和 Q2 的品类数据：毛利多少、有多少是从咖啡分过来的，还要补数确认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"/>
          <p:cNvSpPr txBox="1"/>
          <p:nvPr/>
        </p:nvSpPr>
        <p:spPr>
          <a:xfrm>
            <a:off x="548640" y="45720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altLang="en-US" sz="1400" b="1" dirty="0">
                <a:solidFill>
                  <a:schemeClr val="accent4"/>
                </a:solidFill>
              </a:rPr>
              <a:t>请您决定</a:t>
            </a:r>
            <a:endParaRPr lang="zh-CN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3000" b="1" dirty="0">
                <a:solidFill>
                  <a:schemeClr val="bg1"/>
                </a:solidFill>
              </a:rPr>
              <a:t>今天需要您拍板两件事：外卖怎么止损，冷萃要不要转常规款</a:t>
            </a:r>
            <a:endParaRPr lang="zh-CN" sz="3000" dirty="0"/>
          </a:p>
        </p:txBody>
      </p:sp>
      <p:sp>
        <p:nvSpPr>
          <p:cNvPr id="4" name="决定卡1"/>
          <p:cNvSpPr/>
          <p:nvPr/>
        </p:nvSpPr>
        <p:spPr>
          <a:xfrm>
            <a:off x="548640" y="2194560"/>
            <a:ext cx="5364328" cy="2514600"/>
          </a:xfrm>
          <a:prstGeom prst="roundRect">
            <a:avLst>
              <a:gd name="adj" fmla="val 3636"/>
            </a:avLst>
          </a:prstGeom>
          <a:solidFill>
            <a:schemeClr val="bg1">
              <a:alpha val="10000"/>
            </a:schemeClr>
          </a:solidFill>
          <a:ln/>
        </p:spPr>
      </p:sp>
      <p:sp>
        <p:nvSpPr>
          <p:cNvPr id="5" name="图标底1"/>
          <p:cNvSpPr/>
          <p:nvPr/>
        </p:nvSpPr>
        <p:spPr>
          <a:xfrm>
            <a:off x="914400" y="2560320"/>
            <a:ext cx="822960" cy="82296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6" name="图标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2697480"/>
            <a:ext cx="548640" cy="548640"/>
          </a:xfrm>
          <a:prstGeom prst="rect">
            <a:avLst/>
          </a:prstGeom>
        </p:spPr>
      </p:pic>
      <p:sp>
        <p:nvSpPr>
          <p:cNvPr id="7" name="决定1"/>
          <p:cNvSpPr txBox="1"/>
          <p:nvPr/>
        </p:nvSpPr>
        <p:spPr>
          <a:xfrm>
            <a:off x="1965960" y="2560320"/>
            <a:ext cx="35812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altLang="en-US" sz="2400" b="1" dirty="0">
                <a:solidFill>
                  <a:schemeClr val="bg1"/>
                </a:solidFill>
              </a:rPr>
              <a:t>① 外卖怎么止损</a:t>
            </a:r>
            <a:endParaRPr lang="zh-CN" sz="2400" dirty="0"/>
          </a:p>
        </p:txBody>
      </p:sp>
      <p:sp>
        <p:nvSpPr>
          <p:cNvPr id="8" name="建议1"/>
          <p:cNvSpPr txBox="1"/>
          <p:nvPr/>
        </p:nvSpPr>
        <p:spPr>
          <a:xfrm>
            <a:off x="914400" y="3703320"/>
            <a:ext cx="46328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altLang="en-US" sz="1800" b="1" dirty="0">
                <a:solidFill>
                  <a:schemeClr val="accent4"/>
                </a:solidFill>
              </a:rPr>
              <a:t>建议：</a:t>
            </a:r>
            <a:pPr indent="0" marL="0">
              <a:buNone/>
            </a:pPr>
            <a:r>
              <a:rPr lang="zh-CN" altLang="en-US" sz="1800" dirty="0">
                <a:solidFill>
                  <a:schemeClr val="bg1"/>
                </a:solidFill>
              </a:rPr>
              <a:t>外卖单独定价，把 25% 抽成算进去</a:t>
            </a:r>
            <a:endParaRPr lang="zh-CN" sz="1800" dirty="0"/>
          </a:p>
        </p:txBody>
      </p:sp>
      <p:sp>
        <p:nvSpPr>
          <p:cNvPr id="9" name="决定卡2"/>
          <p:cNvSpPr/>
          <p:nvPr/>
        </p:nvSpPr>
        <p:spPr>
          <a:xfrm>
            <a:off x="6278728" y="2194560"/>
            <a:ext cx="5364328" cy="2514600"/>
          </a:xfrm>
          <a:prstGeom prst="roundRect">
            <a:avLst>
              <a:gd name="adj" fmla="val 3636"/>
            </a:avLst>
          </a:prstGeom>
          <a:solidFill>
            <a:schemeClr val="bg1">
              <a:alpha val="10000"/>
            </a:schemeClr>
          </a:solidFill>
          <a:ln/>
        </p:spPr>
      </p:sp>
      <p:sp>
        <p:nvSpPr>
          <p:cNvPr id="10" name="图标底2"/>
          <p:cNvSpPr/>
          <p:nvPr/>
        </p:nvSpPr>
        <p:spPr>
          <a:xfrm>
            <a:off x="6644488" y="2560320"/>
            <a:ext cx="822960" cy="82296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1" name="图标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648" y="2697480"/>
            <a:ext cx="548640" cy="548640"/>
          </a:xfrm>
          <a:prstGeom prst="rect">
            <a:avLst/>
          </a:prstGeom>
        </p:spPr>
      </p:pic>
      <p:sp>
        <p:nvSpPr>
          <p:cNvPr id="12" name="决定2"/>
          <p:cNvSpPr txBox="1"/>
          <p:nvPr/>
        </p:nvSpPr>
        <p:spPr>
          <a:xfrm>
            <a:off x="7696048" y="2560320"/>
            <a:ext cx="35812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altLang="en-US" sz="2400" b="1" dirty="0">
                <a:solidFill>
                  <a:schemeClr val="bg1"/>
                </a:solidFill>
              </a:rPr>
              <a:t>② 冷萃要不要转常规款</a:t>
            </a:r>
            <a:endParaRPr lang="zh-CN" sz="2400" dirty="0"/>
          </a:p>
        </p:txBody>
      </p:sp>
      <p:sp>
        <p:nvSpPr>
          <p:cNvPr id="13" name="建议2"/>
          <p:cNvSpPr txBox="1"/>
          <p:nvPr/>
        </p:nvSpPr>
        <p:spPr>
          <a:xfrm>
            <a:off x="6644488" y="3703320"/>
            <a:ext cx="46328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altLang="en-US" sz="1800" b="1" dirty="0">
                <a:solidFill>
                  <a:schemeClr val="accent4"/>
                </a:solidFill>
              </a:rPr>
              <a:t>建议：</a:t>
            </a:r>
            <a:pPr indent="0" marL="0">
              <a:buNone/>
            </a:pPr>
            <a:r>
              <a:rPr lang="zh-CN" altLang="en-US" sz="1800" dirty="0">
                <a:solidFill>
                  <a:schemeClr val="bg1"/>
                </a:solidFill>
              </a:rPr>
              <a:t>转常规款，先补成本数据确认毛利</a:t>
            </a:r>
            <a:endParaRPr lang="zh-CN" sz="1800" dirty="0"/>
          </a:p>
        </p:txBody>
      </p:sp>
      <p:sp>
        <p:nvSpPr>
          <p:cNvPr id="14" name="知会"/>
          <p:cNvSpPr txBox="1"/>
          <p:nvPr/>
        </p:nvSpPr>
        <p:spPr>
          <a:xfrm>
            <a:off x="548640" y="512064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altLang="en-US" sz="1500" b="1" dirty="0">
                <a:solidFill>
                  <a:schemeClr val="accent4"/>
                </a:solidFill>
              </a:rPr>
              <a:t>知会（不用拍板）：</a:t>
            </a:r>
            <a:pPr indent="0" marL="0">
              <a:buNone/>
            </a:pPr>
            <a:r>
              <a:rPr lang="zh-CN" altLang="en-US" sz="1500" dirty="0">
                <a:solidFill>
                  <a:schemeClr val="bg2"/>
                </a:solidFill>
              </a:rPr>
              <a:t>河滨店不做调整，9 月 20 日路已通，10 月数据出来后复查</a:t>
            </a:r>
            <a:endParaRPr lang="zh-CN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山丘咖啡">
  <a:themeElements>
    <a:clrScheme name="山丘咖啡">
      <a:dk1>
        <a:srgbClr val="2B1D16"/>
      </a:dk1>
      <a:lt1>
        <a:srgbClr val="FFFFFF"/>
      </a:lt1>
      <a:dk2>
        <a:srgbClr val="6B5A4E"/>
      </a:dk2>
      <a:lt2>
        <a:srgbClr val="F4F0EC"/>
      </a:lt2>
      <a:accent1>
        <a:srgbClr val="D9733A"/>
      </a:accent1>
      <a:accent2>
        <a:srgbClr val="3E7B62"/>
      </a:accent2>
      <a:accent3>
        <a:srgbClr val="D8CCC1"/>
      </a:accent3>
      <a:accent4>
        <a:srgbClr val="E8B460"/>
      </a:accent4>
      <a:accent5>
        <a:srgbClr val="A3471F"/>
      </a:accent5>
      <a:accent6>
        <a:srgbClr val="B8A698"/>
      </a:accent6>
      <a:hlink>
        <a:srgbClr val="A3471F"/>
      </a:hlink>
      <a:folHlink>
        <a:srgbClr val="6B5A4E"/>
      </a:folHlink>
    </a:clrScheme>
    <a:fontScheme name="山丘咖啡">
      <a:majorFont>
        <a:latin typeface="Arial"/>
        <a:ea typeface="Microsoft YaHei"/>
        <a:cs typeface=""/>
        <a:font script="Jpan" typeface="游ゴシック Light"/>
        <a:font script="Hang" typeface="맑은 고딕"/>
        <a:font script="Hans" typeface="Microsoft YaHe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Microsoft YaHei"/>
        <a:cs typeface=""/>
        <a:font script="Jpan" typeface="游ゴシック"/>
        <a:font script="Hang" typeface="맑은 고딕"/>
        <a:font script="Hans" typeface="Microsoft YaHe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山丘咖啡 2026 年 Q3 经营汇报</dc:title>
  <dc:subject>PptxGenJS Presentation</dc:subject>
  <dc:creator>PptxGenJS</dc:creator>
  <cp:lastModifiedBy>PptxGenJS</cp:lastModifiedBy>
  <cp:revision>1</cp:revision>
  <dcterms:created xsi:type="dcterms:W3CDTF">2026-10-20T03:51:59Z</dcterms:created>
  <dcterms:modified xsi:type="dcterms:W3CDTF">2026-10-20T03:51:59Z</dcterms:modified>
</cp:coreProperties>
</file>