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slides/charts/chart1.xml" ContentType="application/vnd.openxmlformats-officedocument.drawingml.chart+xml"/>
  <Override PartName="/ppt/notesSlides/notesSlide1.xml" ContentType="application/vnd.openxmlformats-officedocument.presentationml.notesSlide+xml"/>
  <Override PartName="/ppt/slides/slide2.xml" ContentType="application/vnd.openxmlformats-officedocument.presentationml.slide+xml"/>
  <Override PartName="/ppt/slides/charts/chart2.xml" ContentType="application/vnd.openxmlformats-officedocument.drawingml.chart+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3.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4.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56552a90b8547ac" /><Relationship Type="http://schemas.openxmlformats.org/officeDocument/2006/relationships/extended-properties" Target="/docProps/app.xml" Id="R858a4fad567c4624" /><Relationship Type="http://schemas.openxmlformats.org/officeDocument/2006/relationships/officeDocument" Target="/ppt/presentation.xml" Id="R4c69846154c14168" /></Relationships>
</file>

<file path=ppt/presentation.xml><?xml version="1.0" encoding="utf-8"?>
<p:presentation xmlns:p="http://schemas.openxmlformats.org/presentationml/2006/main">
  <p:sldMasterIdLst>
    <p:sldMasterId xmlns:r="http://schemas.openxmlformats.org/officeDocument/2006/relationships" id="2147483648" r:id="R7770160e4cb04b52"/>
  </p:sldMasterIdLst>
  <p:notesMasterIdLst>
    <p:notesMasterId xmlns:r="http://schemas.openxmlformats.org/officeDocument/2006/relationships" r:id="R8bcebb9b94a24708"/>
  </p:notesMasterIdLst>
  <p:sldIdLst>
    <p:sldId xmlns:r="http://schemas.openxmlformats.org/officeDocument/2006/relationships" id="256" r:id="R9b91f347592a44a4"/>
    <p:sldId xmlns:r="http://schemas.openxmlformats.org/officeDocument/2006/relationships" id="257" r:id="R3f1060407e2a4ed8"/>
    <p:sldId xmlns:r="http://schemas.openxmlformats.org/officeDocument/2006/relationships" id="258" r:id="R4c491f4ed8cf448d"/>
    <p:sldId xmlns:r="http://schemas.openxmlformats.org/officeDocument/2006/relationships" id="259" r:id="R546c25458d32414a"/>
    <p:sldId xmlns:r="http://schemas.openxmlformats.org/officeDocument/2006/relationships" id="260" r:id="R17afde3fecfa4b1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4e12a563b324b4a" /><Relationship Type="http://schemas.openxmlformats.org/officeDocument/2006/relationships/slideMaster" Target="/ppt/slideMasters/slideMaster1.xml" Id="R7770160e4cb04b52" /><Relationship Type="http://schemas.openxmlformats.org/officeDocument/2006/relationships/notesMaster" Target="/ppt/notesMasters/notesMaster1.xml" Id="R8bcebb9b94a24708" /><Relationship Type="http://schemas.openxmlformats.org/officeDocument/2006/relationships/presProps" Target="/ppt/presProps.xml" Id="R258782cd41454b31" /><Relationship Type="http://schemas.openxmlformats.org/officeDocument/2006/relationships/tableStyles" Target="/ppt/tableStyles.xml" Id="R5246e765760d4c32" /><Relationship Type="http://schemas.openxmlformats.org/officeDocument/2006/relationships/slide" Target="/ppt/slides/slide1.xml" Id="R9b91f347592a44a4" /><Relationship Type="http://schemas.openxmlformats.org/officeDocument/2006/relationships/slide" Target="/ppt/slides/slide2.xml" Id="R3f1060407e2a4ed8" /><Relationship Type="http://schemas.openxmlformats.org/officeDocument/2006/relationships/slide" Target="/ppt/slides/slide3.xml" Id="R4c491f4ed8cf448d" /><Relationship Type="http://schemas.openxmlformats.org/officeDocument/2006/relationships/slide" Target="/ppt/slides/slide4.xml" Id="R546c25458d32414a" /><Relationship Type="http://schemas.openxmlformats.org/officeDocument/2006/relationships/slide" Target="/ppt/slides/slide5.xml" Id="R17afde3fecfa4b1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a0eaed84a9446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Hilltop Coffee">
      <a:dk1>
        <a:srgbClr val="292722"/>
      </a:dk1>
      <a:lt1>
        <a:srgbClr val="FFFFFF"/>
      </a:lt1>
      <a:dk2>
        <a:srgbClr val="5D5851"/>
      </a:dk2>
      <a:lt2>
        <a:srgbClr val="DED5CA"/>
      </a:lt2>
      <a:accent1>
        <a:srgbClr val="315F50"/>
      </a:accent1>
      <a:accent2>
        <a:srgbClr val="A06943"/>
      </a:accent2>
      <a:accent3>
        <a:srgbClr val="B7A999"/>
      </a:accent3>
      <a:accent4>
        <a:srgbClr val="7D5947"/>
      </a:accent4>
      <a:accent5>
        <a:srgbClr val="68756B"/>
      </a:accent5>
      <a:accent6>
        <a:srgbClr val="D3C4AE"/>
      </a:accent6>
      <a:hlink>
        <a:srgbClr val="315F50"/>
      </a:hlink>
      <a:folHlink>
        <a:srgbClr val="A06943"/>
      </a:folHlink>
    </a:clrScheme>
    <a:fontScheme name="">
      <a:majorFont>
        <a:latin typeface="Arial"/>
        <a:ea typeface=""/>
        <a:cs typeface=""/>
      </a:majorFont>
      <a:minorFont>
        <a:latin typeface="Arial"/>
        <a:ea typeface=""/>
        <a:cs typeface=""/>
      </a:minorFont>
    </a:fontScheme>
    <a:fmtScheme name="Hilltop Coffe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ab7e119f27d49fb" /><Relationship Type="http://schemas.openxmlformats.org/officeDocument/2006/relationships/notesMaster" Target="/ppt/notesMasters/notesMaster1.xml" Id="R197aa4ca2e9d47d3" /></Relationships>
</file>

<file path=ppt/notesSlides/_rels/notesSlide2.xml.rels>&#65279;<?xml version="1.0" encoding="utf-8"?><Relationships xmlns="http://schemas.openxmlformats.org/package/2006/relationships"><Relationship Type="http://schemas.openxmlformats.org/officeDocument/2006/relationships/slide" Target="/ppt/slides/slide2.xml" Id="Rabcf9c1a7a1c400b" /><Relationship Type="http://schemas.openxmlformats.org/officeDocument/2006/relationships/notesMaster" Target="/ppt/notesMasters/notesMaster1.xml" Id="Ra9bf54fd3730435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a89328109a64589" /><Relationship Type="http://schemas.openxmlformats.org/officeDocument/2006/relationships/notesMaster" Target="/ppt/notesMasters/notesMaster1.xml" Id="Ra43ba4bfb5234a9d" /></Relationships>
</file>

<file path=ppt/notesSlides/_rels/notesSlide4.xml.rels>&#65279;<?xml version="1.0" encoding="utf-8"?><Relationships xmlns="http://schemas.openxmlformats.org/package/2006/relationships"><Relationship Type="http://schemas.openxmlformats.org/officeDocument/2006/relationships/slide" Target="/ppt/slides/slide4.xml" Id="Rb5bca369600f4502" /><Relationship Type="http://schemas.openxmlformats.org/officeDocument/2006/relationships/notesMaster" Target="/ppt/notesMasters/notesMaster1.xml" Id="R1e49ec2ea0414068" /></Relationships>
</file>

<file path=ppt/notesSlides/_rels/notesSlide5.xml.rels>&#65279;<?xml version="1.0" encoding="utf-8"?><Relationships xmlns="http://schemas.openxmlformats.org/package/2006/relationships"><Relationship Type="http://schemas.openxmlformats.org/officeDocument/2006/relationships/slide" Target="/ppt/slides/slide5.xml" Id="Rf9353528374a4faf" /><Relationship Type="http://schemas.openxmlformats.org/officeDocument/2006/relationships/notesMaster" Target="/ppt/notesMasters/notesMaster1.xml" Id="R39e9b8799c9a49b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Today I need two decisions. For delivery, we can expand promotion or hold it at the current level. I recommend holding. Commission increased by $7,435.50, while total sales increased by only $3,400. That comparison uses revenue shares for the channel mix.</a:t>
            </a:r>
          </a:p>
          <a:p xmlns:a="http://schemas.openxmlformats.org/drawingml/2006/main">
            <a:r>
              <a:t/>
            </a:r>
          </a:p>
          <a:p xmlns:a="http://schemas.openxmlformats.org/drawingml/2006/main">
            <a:r>
              <a:t>For cold brew, we can promote broadly or run a limited test. I recommend the test. The launch produced $58,000 in sales, but we do not know how much additional profit it generated.</a:t>
            </a:r>
          </a:p>
          <a:p xmlns:a="http://schemas.openxmlformats.org/drawingml/2006/main">
            <a:r>
              <a:t/>
            </a:r>
          </a:p>
          <a:p xmlns:a="http://schemas.openxmlformats.org/drawingml/2006/main">
            <a:r>
              <a:t>The chart shows Q3 revenue of $414,200, compared with $410,800 in Q2. Riverside's roadworks ended on September 20, so there is no recovery-plan decision. The choices today concern promotion spending.</a:t>
            </a:r>
          </a:p>
          <a:p xmlns:a="http://schemas.openxmlformats.org/drawingml/2006/main">
            <a:r>
              <a:t/>
            </a:r>
          </a:p>
          <a:p xmlns:a="http://schemas.openxmlformats.org/drawingml/2006/main">
            <a:r>
              <a:t>Sources (not spoken): Hilltop-Coffee-Q3-sales.xlsx, Comparison!C2:D4; Channel mix!B4:C4; Notes!A4; Categories!C3,C8,C13. Assumption: channel shares are shares of revenue, and the stated 25% delivery commission applies in both quarters. Revenue totals and cold-brew sales are summed across all three stores.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Riverside's revenue fell from $128,600 in Q2 to $116,800 in Q3. The cause was the roadworks outside the store. They ran from August 5 to September 20, with half the sidewalk closed, and the road reopened on September 20.</a:t>
            </a:r>
          </a:p>
          <a:p xmlns:a="http://schemas.openxmlformats.org/drawingml/2006/main">
            <a:r>
              <a:t/>
            </a:r>
          </a:p>
          <a:p xmlns:a="http://schemas.openxmlformats.org/drawingml/2006/main">
            <a:r>
              <a:t>The monthly chart shows the disruption: revenue was $44,800 in July, $35,100 in August, and $36,900 in September. September includes both affected trading days and days after reopening, so its monthly total does not measure the result after reopening on its own.</a:t>
            </a:r>
          </a:p>
          <a:p xmlns:a="http://schemas.openxmlformats.org/drawingml/2006/main">
            <a:r>
              <a:t/>
            </a:r>
          </a:p>
          <a:p xmlns:a="http://schemas.openxmlformats.org/drawingml/2006/main">
            <a:r>
              <a:t>For context, Downtown increased from $169,800 to $179,500 quarter over quarter, while Campus increased from $112,400 to $117,900. Campus's September increase also coincided with classes restarting. The operational explanation is clear, and there is no Riverside recovery program or recovery budget for you to approve today.</a:t>
            </a:r>
          </a:p>
          <a:p xmlns:a="http://schemas.openxmlformats.org/drawingml/2006/main">
            <a:r>
              <a:t/>
            </a:r>
          </a:p>
          <a:p xmlns:a="http://schemas.openxmlformats.org/drawingml/2006/main">
            <a:r>
              <a:t>Sources (not spoken): Hilltop-Coffee-Q3-sales.xlsx: Monthly revenue!A4:E4, A7:E10; Comparison!C2:D4; Notes!A2:A3. The presenter confirms roadworks caused the decline and the road reopened September 20.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This calculation treats the channel shares as shares of revenue and applies the stated 25 percent commission in both quarters. In Q2, $410,800 in total revenue multiplied by 22 percent gives $90,376 in delivery revenue. The commission is $22,594.00.</a:t>
            </a:r>
          </a:p>
          <a:p xmlns:a="http://schemas.openxmlformats.org/drawingml/2006/main">
            <a:r>
              <a:t/>
            </a:r>
          </a:p>
          <a:p xmlns:a="http://schemas.openxmlformats.org/drawingml/2006/main">
            <a:r>
              <a:t>In Q3, $414,200 multiplied by 29 percent gives $120,118 in delivery revenue. The commission is $30,029.50. We therefore paid $7,435.50 more commission this quarter.</a:t>
            </a:r>
          </a:p>
          <a:p xmlns:a="http://schemas.openxmlformats.org/drawingml/2006/main">
            <a:r>
              <a:t/>
            </a:r>
          </a:p>
          <a:p xmlns:a="http://schemas.openxmlformats.org/drawingml/2006/main">
            <a:r>
              <a:t>Total sales increased by only $3,400, so revenue after delivery commission fell by $4,035.50. Other operating costs are not included. This does not establish that delivery itself is unprofitable.</a:t>
            </a:r>
          </a:p>
          <a:p xmlns:a="http://schemas.openxmlformats.org/drawingml/2006/main">
            <a:r>
              <a:t/>
            </a:r>
          </a:p>
          <a:p xmlns:a="http://schemas.openxmlformats.org/drawingml/2006/main">
            <a:r>
              <a:t>The choice is to expand delivery promotion or hold it steady. I recommend holding the current level while we assess contribution after commission and other costs, before committing to more promotion.</a:t>
            </a:r>
          </a:p>
          <a:p xmlns:a="http://schemas.openxmlformats.org/drawingml/2006/main">
            <a:r>
              <a:t/>
            </a:r>
          </a:p>
          <a:p xmlns:a="http://schemas.openxmlformats.org/drawingml/2006/main">
            <a:r>
              <a:t>Sources (not spoken): Hilltop-Coffee-Q3-sales.xlsx, Comparison!C2:D4; Channel mix!B4:C4; Notes!A4; Categories!C3,C8,C13. Assumption: channel shares are shares of revenue, and the stated 25% delivery commission applies in both quarters. Revenue totals and cold-brew sales are summed across all three stores. Calculations: Q2 commission = 410800 × 0.22 × 0.25 = 22594.00 USD. Q3 commission = 414200 × 0.29 × 0.25 = 30029.50 USD. Increase = 7435.50 USD. Revenue after commission: Q2 388206.00 USD; Q3 384170.50 USD.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 three stores launched cold brew on July 1. Across the quarter, it generated $58,000, which is 14.0% of total Q3 sales. Downtown contributed $30,500, Campus $15,800, and Riverside $11,700. The chart shows where the launch revenue came from.</a:t>
            </a:r>
          </a:p>
          <a:p xmlns:a="http://schemas.openxmlformats.org/drawingml/2006/main">
            <a:r>
              <a:t/>
            </a:r>
          </a:p>
          <a:p xmlns:a="http://schemas.openxmlformats.org/drawingml/2006/main">
            <a:r>
              <a:t>That is a meaningful product line within its first quarter. However, sales alone do not tell us the return from increasing promotion. We do not have product costs, and we cannot tell how much cold brew spending replaced purchases of existing drinks. We should therefore avoid presenting all of this revenue as additional business.</a:t>
            </a:r>
          </a:p>
          <a:p xmlns:a="http://schemas.openxmlformats.org/drawingml/2006/main">
            <a:r>
              <a:t/>
            </a:r>
          </a:p>
          <a:p xmlns:a="http://schemas.openxmlformats.org/drawingml/2006/main">
            <a:r>
              <a:t>My recommendation is a limited promotion test. We should judge it on additional contribution profit after product and promotion costs, including any substitution from other products. Evidence of added profit would support a later decision on wider spending.</a:t>
            </a:r>
          </a:p>
          <a:p xmlns:a="http://schemas.openxmlformats.org/drawingml/2006/main">
            <a:r>
              <a:t/>
            </a:r>
          </a:p>
          <a:p xmlns:a="http://schemas.openxmlformats.org/drawingml/2006/main">
            <a:r>
              <a:t>Sources (not spoken): Hilltop-Coffee-Q3-sales.xlsx: Categories!A3:C3, A8:C8, A13:C13; Comparison!D2:D4; Notes!A1. Cold brew total is the sum of the three store amounts; its revenue share divides that sum by total Q3 revenue.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delivery choice is to expand promotion or hold it at the current level. I recommend holding. The reason is that commission rose by $7,435.50 against only $3,400 in additional total sales. Holding means maintaining current promotion, not stopping delivery service. We can reconsider expansion after reviewing its contribution margin.</a:t>
            </a:r>
          </a:p>
          <a:p xmlns:a="http://schemas.openxmlformats.org/drawingml/2006/main">
            <a:r>
              <a:t/>
            </a:r>
          </a:p>
          <a:p xmlns:a="http://schemas.openxmlformats.org/drawingml/2006/main">
            <a:r>
              <a:t>The cold brew choice is a broad promotion rollout or a limited test. I recommend the limited test. Sales of $58,000, representing 14 percent of Q3 revenue, justify testing demand. They do not prove that broader promotion will add profit, because product costs and substitution from other drinks are unknown.</a:t>
            </a:r>
          </a:p>
          <a:p xmlns:a="http://schemas.openxmlformats.org/drawingml/2006/main">
            <a:r>
              <a:t/>
            </a:r>
          </a:p>
          <a:p xmlns:a="http://schemas.openxmlformats.org/drawingml/2006/main">
            <a:r>
              <a:t>Approve holding delivery promotion steady and a limited cold brew test, with wider spending dependent on additional contribution profit. The test budget should be specified separately.</a:t>
            </a:r>
          </a:p>
          <a:p xmlns:a="http://schemas.openxmlformats.org/drawingml/2006/main">
            <a:r>
              <a:t/>
            </a:r>
          </a:p>
          <a:p xmlns:a="http://schemas.openxmlformats.org/drawingml/2006/main">
            <a:r>
              <a:t>Sources (not spoken): Hilltop-Coffee-Q3-sales.xlsx, Comparison!C2:D4; Channel mix!B4:C4; Notes!A4; Categories!C3,C8,C13. Assumption: channel shares are shares of revenue, and the stated 25% delivery commission applies in both quarters. Revenue totals and cold-brew sales are summed across all three stores.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170348facf8437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2b98b377e504a7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48d8c19e6bca471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7d9831ad6e74fc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4c94ad85c16458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f989bc207024df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DD4B7B8-E56C-422C-A7E1-1B855F52CDD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718B5867-38C3-45A6-9BE6-9487B27ABE38}"/>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6BBDDB29-7099-4EB9-BAB3-A4AFF0A0F126}"/>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35EC5E8-35C1-4C81-B0DB-4A665C65730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84F4F302-B654-4683-89FC-B8B86F38EF7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5EF7B08-CAD1-4B64-9667-5411BBD93E4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B19B618-E62B-4BFF-8FB6-1D0FEC12F8D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06B4188-2A53-49DF-8ADD-D73F6EA5783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ACEE944-F3DE-4027-BB64-81A7EF23A4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727352F-B1B8-4172-81EC-CD4605CC5C3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cb96520494248ab" /><Relationship Type="http://schemas.openxmlformats.org/officeDocument/2006/relationships/slideLayout" Target="/ppt/slideLayouts/slideLayout1.xml" Id="R62c2ed0371424a91" /><Relationship Type="http://schemas.openxmlformats.org/officeDocument/2006/relationships/slideLayout" Target="/ppt/slideLayouts/slideLayout2.xml" Id="R671fe4e28de2480e" /><Relationship Type="http://schemas.openxmlformats.org/officeDocument/2006/relationships/slideLayout" Target="/ppt/slideLayouts/slideLayout3.xml" Id="R550018d6032b464d" /><Relationship Type="http://schemas.openxmlformats.org/officeDocument/2006/relationships/slideLayout" Target="/ppt/slideLayouts/slideLayout4.xml" Id="R7569e0a556fb498b" /><Relationship Type="http://schemas.openxmlformats.org/officeDocument/2006/relationships/slideLayout" Target="/ppt/slideLayouts/slideLayout5.xml" Id="R4470a49835cb4277" /><Relationship Type="http://schemas.openxmlformats.org/officeDocument/2006/relationships/slideLayout" Target="/ppt/slideLayouts/slideLayout6.xml" Id="R4630e35b11384f8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c2ed0371424a91"/>
    <p:sldLayoutId xmlns:r="http://schemas.openxmlformats.org/officeDocument/2006/relationships" id="2147483650" r:id="R671fe4e28de2480e"/>
    <p:sldLayoutId xmlns:r="http://schemas.openxmlformats.org/officeDocument/2006/relationships" id="2147483651" r:id="R550018d6032b464d"/>
    <p:sldLayoutId xmlns:r="http://schemas.openxmlformats.org/officeDocument/2006/relationships" id="2147483652" r:id="R7569e0a556fb498b"/>
    <p:sldLayoutId xmlns:r="http://schemas.openxmlformats.org/officeDocument/2006/relationships" id="2147483653" r:id="R4470a49835cb4277"/>
    <p:sldLayoutId xmlns:r="http://schemas.openxmlformats.org/officeDocument/2006/relationships" id="2147483654" r:id="R4630e35b11384f8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Hilltop Coffee">
      <a:dk1>
        <a:srgbClr val="292722"/>
      </a:dk1>
      <a:lt1>
        <a:srgbClr val="FFFFFF"/>
      </a:lt1>
      <a:dk2>
        <a:srgbClr val="5D5851"/>
      </a:dk2>
      <a:lt2>
        <a:srgbClr val="DED5CA"/>
      </a:lt2>
      <a:accent1>
        <a:srgbClr val="315F50"/>
      </a:accent1>
      <a:accent2>
        <a:srgbClr val="A06943"/>
      </a:accent2>
      <a:accent3>
        <a:srgbClr val="B7A999"/>
      </a:accent3>
      <a:accent4>
        <a:srgbClr val="7D5947"/>
      </a:accent4>
      <a:accent5>
        <a:srgbClr val="68756B"/>
      </a:accent5>
      <a:accent6>
        <a:srgbClr val="D3C4AE"/>
      </a:accent6>
      <a:hlink>
        <a:srgbClr val="315F50"/>
      </a:hlink>
      <a:folHlink>
        <a:srgbClr val="A06943"/>
      </a:folHlink>
    </a:clrScheme>
    <a:fontScheme name="">
      <a:majorFont>
        <a:latin typeface="Arial"/>
        <a:ea typeface=""/>
        <a:cs typeface=""/>
      </a:majorFont>
      <a:minorFont>
        <a:latin typeface="Arial"/>
        <a:ea typeface=""/>
        <a:cs typeface=""/>
      </a:minorFont>
    </a:fontScheme>
    <a:fmtScheme name="Hilltop Coffe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0a64e520bfb34c0d" /><Relationship Type="http://schemas.openxmlformats.org/officeDocument/2006/relationships/chart" Target="/ppt/slides/charts/chart1.xml" Id="Rf8cdbf3321fa43be" /><Relationship Type="http://schemas.openxmlformats.org/officeDocument/2006/relationships/notesSlide" Target="/ppt/notesSlides/notesSlide1.xml" Id="Rdbd47038102e4eb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3ddc93e810e4d46" /><Relationship Type="http://schemas.openxmlformats.org/officeDocument/2006/relationships/chart" Target="/ppt/slides/charts/chart2.xml" Id="R39e3db829b7a44c2" /><Relationship Type="http://schemas.openxmlformats.org/officeDocument/2006/relationships/notesSlide" Target="/ppt/notesSlides/notesSlide2.xml" Id="Re93d939184744d90"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bdfd7759b59b4a73" /><Relationship Type="http://schemas.openxmlformats.org/officeDocument/2006/relationships/chart" Target="/ppt/slides/charts/chart3.xml" Id="R3866fc1adfa34c2f" /><Relationship Type="http://schemas.openxmlformats.org/officeDocument/2006/relationships/notesSlide" Target="/ppt/notesSlides/notesSlide3.xml" Id="R00f9bd081f5648c7"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1a80b3765cb4095" /><Relationship Type="http://schemas.openxmlformats.org/officeDocument/2006/relationships/chart" Target="/ppt/slides/charts/chart4.xml" Id="R9018eaf1db024817" /><Relationship Type="http://schemas.openxmlformats.org/officeDocument/2006/relationships/notesSlide" Target="/ppt/notesSlides/notesSlide4.xml" Id="Rb121b5c8b9c94f4f"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97a97d704734e1b" /><Relationship Type="http://schemas.openxmlformats.org/officeDocument/2006/relationships/notesSlide" Target="/ppt/notesSlides/notesSlide5.xml" Id="Rc1d8d6d1080a4eff"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_rels/chart4.xml.rels><Relationships xmlns="http://schemas.openxmlformats.org/package/2006/relationships"><Relationship Id="rIdChartSnapshot1" Type="http://schemas.openxmlformats.org/officeDocument/2006/relationships/package" Target="../../embeddings/chart-data-snapshot-004.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Revenue (USD)</c:v>
          </c:tx>
          <c:spPr>
            <a:solidFill xmlns:a="http://schemas.openxmlformats.org/drawingml/2006/main">
              <a:srgbClr val="315F50"/>
            </a:solidFill>
          </c:spPr>
          <c:invertIfNegative val="0"/>
          <c:dPt>
            <c:idx val="0"/>
            <c:invertIfNegative val="0"/>
            <c:spPr>
              <a:solidFill xmlns:a="http://schemas.openxmlformats.org/drawingml/2006/main">
                <a:srgbClr val="DED5CA"/>
              </a:solidFill>
            </c:spPr>
          </c:dPt>
          <c:dPt>
            <c:idx val="1"/>
            <c:invertIfNegative val="0"/>
            <c:spPr>
              <a:solidFill xmlns:a="http://schemas.openxmlformats.org/drawingml/2006/main">
                <a:srgbClr val="B7A999"/>
              </a:solidFill>
            </c:spPr>
          </c:dPt>
          <c:dPt>
            <c:idx val="2"/>
            <c:invertIfNegative val="0"/>
            <c:spPr>
              <a:solidFill xmlns:a="http://schemas.openxmlformats.org/drawingml/2006/main">
                <a:srgbClr val="315F50"/>
              </a:solidFill>
            </c:spPr>
          </c:dPt>
          <c:cat>
            <c:strRef>
              <c:f>'Chart Data'!$A$2:$A$4</c:f>
              <c:strCache>
                <c:ptCount val="3"/>
                <c:pt idx="0">
                  <c:v>Q3 2025</c:v>
                </c:pt>
                <c:pt idx="1">
                  <c:v>Q2 2026</c:v>
                </c:pt>
                <c:pt idx="2">
                  <c:v>Q3 2026</c:v>
                </c:pt>
              </c:strCache>
            </c:strRef>
          </c:cat>
          <c:val>
            <c:numRef>
              <c:f>'Chart Data'!$B$2:$B$4</c:f>
              <c:numCache>
                <c:formatCode>$#,##0</c:formatCode>
                <c:ptCount val="3"/>
                <c:pt idx="0">
                  <c:v>376000</c:v>
                </c:pt>
                <c:pt idx="1">
                  <c:v>410800</c:v>
                </c:pt>
                <c:pt idx="2">
                  <c:v>414200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b="1">
                  <a:solidFill>
                    <a:srgbClr val="292722"/>
                  </a:solidFill>
                  <a:latin typeface="Arial"/>
                  <a:ea typeface="Arial"/>
                  <a:cs typeface="Arial"/>
                </a:defRPr>
              </a:pPr>
            </a:p>
          </c:txPr>
          <c:dLblPos val="outEnd"/>
          <c:showLegendKey val="0"/>
          <c:showVal val="1"/>
          <c:showCatName val="0"/>
          <c:showSerName val="0"/>
          <c:showPercent val="0"/>
          <c:showBubbleSize val="0"/>
          <c:showLeaderLines val="0"/>
        </c:dLbls>
        <c:gapWidth val="15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ED5CA"/>
            </a:solidFill>
            <a:prstDash val="solid"/>
          </a:ln>
        </c:spPr>
        <c:txPr>
          <a:bodyPr xmlns:a="http://schemas.openxmlformats.org/drawingml/2006/main" anchorCtr="1"/>
          <a:lstStyle xmlns:a="http://schemas.openxmlformats.org/drawingml/2006/main"/>
          <a:p xmlns:a="http://schemas.openxmlformats.org/drawingml/2006/main">
            <a:pPr>
              <a:defRPr sz="1800">
                <a:solidFill>
                  <a:srgbClr val="5D5851"/>
                </a:solidFill>
                <a:latin typeface="Arial"/>
                <a:ea typeface="Arial"/>
                <a:cs typeface="Arial"/>
              </a:defRPr>
            </a:pPr>
          </a:p>
        </c:txPr>
        <c:crossAx val="48672768"/>
      </c:catAx>
      <c:valAx>
        <c:axId val="48672768"/>
        <c:scaling>
          <c:orientation val="minMax"/>
          <c:max val="510000"/>
          <c:min val="0"/>
        </c:scaling>
        <c:delete val="1"/>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solidFill xmlns:a="http://schemas.openxmlformats.org/drawingml/2006/main">
          <a:srgbClr val="F8F5F0"/>
        </a:solidFill>
        <a:ln xmlns:a="http://schemas.openxmlformats.org/drawingml/2006/main" w="0">
          <a:noFill/>
          <a:prstDash val="solid"/>
        </a:ln>
      </c:spPr>
    </c:plotArea>
    <c:plotVisOnly val="1"/>
  </c:chart>
  <c:spPr>
    <a:solidFill xmlns:a="http://schemas.openxmlformats.org/drawingml/2006/main">
      <a:srgbClr val="F8F5F0"/>
    </a:solidFill>
    <a:ln xmlns:a="http://schemas.openxmlformats.org/drawingml/2006/main" w="0">
      <a:noFill/>
      <a:prstDash val="solid"/>
    </a:l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Riverside revenue (USD)</c:v>
          </c:tx>
          <c:spPr>
            <a:solidFill xmlns:a="http://schemas.openxmlformats.org/drawingml/2006/main">
              <a:srgbClr val="A06943"/>
            </a:solidFill>
          </c:spPr>
          <c:invertIfNegative val="0"/>
          <c:cat>
            <c:strRef>
              <c:f>'Chart Data'!$A$2:$A$4</c:f>
              <c:strCache>
                <c:ptCount val="3"/>
                <c:pt idx="0">
                  <c:v>Jul 2026</c:v>
                </c:pt>
                <c:pt idx="1">
                  <c:v>Aug 2026</c:v>
                </c:pt>
                <c:pt idx="2">
                  <c:v>Sep 2026</c:v>
                </c:pt>
              </c:strCache>
            </c:strRef>
          </c:cat>
          <c:val>
            <c:numRef>
              <c:f>'Chart Data'!$B$2:$B$4</c:f>
              <c:numCache>
                <c:formatCode>$#,##0</c:formatCode>
                <c:ptCount val="3"/>
                <c:pt idx="0">
                  <c:v>44800</c:v>
                </c:pt>
                <c:pt idx="1">
                  <c:v>35100</c:v>
                </c:pt>
                <c:pt idx="2">
                  <c:v>36900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b="1">
                  <a:solidFill>
                    <a:srgbClr val="292722"/>
                  </a:solidFill>
                  <a:latin typeface="Arial"/>
                  <a:ea typeface="Arial"/>
                  <a:cs typeface="Arial"/>
                </a:defRPr>
              </a:pPr>
            </a:p>
          </c:txPr>
          <c:dLblPos val="outEnd"/>
          <c:showLegendKey val="0"/>
          <c:showVal val="1"/>
          <c:showCatName val="0"/>
          <c:showSerName val="0"/>
          <c:showPercent val="0"/>
          <c:showBubbleSize val="0"/>
          <c:showLeaderLines val="0"/>
        </c:dLbls>
        <c:gapWidth val="15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ED5CA"/>
            </a:solidFill>
            <a:prstDash val="solid"/>
          </a:ln>
        </c:spPr>
        <c:txPr>
          <a:bodyPr xmlns:a="http://schemas.openxmlformats.org/drawingml/2006/main" anchorCtr="1"/>
          <a:lstStyle xmlns:a="http://schemas.openxmlformats.org/drawingml/2006/main"/>
          <a:p xmlns:a="http://schemas.openxmlformats.org/drawingml/2006/main">
            <a:pPr>
              <a:defRPr sz="1800">
                <a:solidFill>
                  <a:srgbClr val="5D5851"/>
                </a:solidFill>
                <a:latin typeface="Arial"/>
                <a:ea typeface="Arial"/>
                <a:cs typeface="Arial"/>
              </a:defRPr>
            </a:pPr>
          </a:p>
        </c:txPr>
        <c:crossAx val="48672768"/>
      </c:catAx>
      <c:valAx>
        <c:axId val="48672768"/>
        <c:scaling>
          <c:orientation val="minMax"/>
          <c:max val="56000"/>
          <c:min val="0"/>
        </c:scaling>
        <c:delete val="1"/>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solidFill xmlns:a="http://schemas.openxmlformats.org/drawingml/2006/main">
          <a:srgbClr val="F8F5F0"/>
        </a:solidFill>
        <a:ln xmlns:a="http://schemas.openxmlformats.org/drawingml/2006/main" w="0">
          <a:noFill/>
          <a:prstDash val="solid"/>
        </a:ln>
      </c:spPr>
    </c:plotArea>
    <c:plotVisOnly val="1"/>
  </c:chart>
  <c:spPr>
    <a:solidFill xmlns:a="http://schemas.openxmlformats.org/drawingml/2006/main">
      <a:srgbClr val="F8F5F0"/>
    </a:solidFill>
    <a:ln xmlns:a="http://schemas.openxmlformats.org/drawingml/2006/main" w="0">
      <a:noFill/>
      <a:prstDash val="solid"/>
    </a:ln>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Delivery commission (USD)</c:v>
          </c:tx>
          <c:spPr>
            <a:solidFill xmlns:a="http://schemas.openxmlformats.org/drawingml/2006/main">
              <a:srgbClr val="315F50"/>
            </a:solidFill>
          </c:spPr>
          <c:invertIfNegative val="0"/>
          <c:dPt>
            <c:idx val="0"/>
            <c:invertIfNegative val="0"/>
            <c:spPr>
              <a:solidFill xmlns:a="http://schemas.openxmlformats.org/drawingml/2006/main">
                <a:srgbClr val="B7A999"/>
              </a:solidFill>
            </c:spPr>
          </c:dPt>
          <c:dPt>
            <c:idx val="1"/>
            <c:invertIfNegative val="0"/>
            <c:spPr>
              <a:solidFill xmlns:a="http://schemas.openxmlformats.org/drawingml/2006/main">
                <a:srgbClr val="315F50"/>
              </a:solidFill>
            </c:spPr>
          </c:dPt>
          <c:cat>
            <c:strRef>
              <c:f>'Chart Data'!$A$2:$A$3</c:f>
              <c:strCache>
                <c:ptCount val="2"/>
                <c:pt idx="0">
                  <c:v>Q2 2026</c:v>
                </c:pt>
                <c:pt idx="1">
                  <c:v>Q3 2026</c:v>
                </c:pt>
              </c:strCache>
            </c:strRef>
          </c:cat>
          <c:val>
            <c:numRef>
              <c:f>'Chart Data'!$B$2:$B$3</c:f>
              <c:numCache>
                <c:formatCode>$#,##0.00</c:formatCode>
                <c:ptCount val="2"/>
                <c:pt idx="0">
                  <c:v>22594</c:v>
                </c:pt>
                <c:pt idx="1">
                  <c:v>30029.5</c:v>
                </c:pt>
              </c:numCache>
            </c:numRef>
          </c:val>
        </c:ser>
        <c:dLbls>
          <c:numFmt formatCode="$0.0,&quot;k&quot;" sourceLinked="0"/>
          <c:txPr>
            <a:bodyPr xmlns:a="http://schemas.openxmlformats.org/drawingml/2006/main" anchorCtr="1"/>
            <a:lstStyle xmlns:a="http://schemas.openxmlformats.org/drawingml/2006/main"/>
            <a:p xmlns:a="http://schemas.openxmlformats.org/drawingml/2006/main">
              <a:pPr>
                <a:defRPr sz="2025" b="1">
                  <a:solidFill>
                    <a:srgbClr val="292722"/>
                  </a:solidFill>
                  <a:latin typeface="Arial"/>
                  <a:ea typeface="Arial"/>
                  <a:cs typeface="Arial"/>
                </a:defRPr>
              </a:pPr>
            </a:p>
          </c:txPr>
          <c:dLblPos val="outEnd"/>
          <c:showLegendKey val="0"/>
          <c:showVal val="1"/>
          <c:showCatName val="0"/>
          <c:showSerName val="0"/>
          <c:showPercent val="0"/>
          <c:showBubbleSize val="0"/>
          <c:showLeaderLines val="0"/>
        </c:dLbls>
        <c:gapWidth val="16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ED5CA"/>
            </a:solidFill>
            <a:prstDash val="solid"/>
          </a:ln>
        </c:spPr>
        <c:txPr>
          <a:bodyPr xmlns:a="http://schemas.openxmlformats.org/drawingml/2006/main" anchorCtr="1"/>
          <a:lstStyle xmlns:a="http://schemas.openxmlformats.org/drawingml/2006/main"/>
          <a:p xmlns:a="http://schemas.openxmlformats.org/drawingml/2006/main">
            <a:pPr>
              <a:defRPr sz="1800">
                <a:solidFill>
                  <a:srgbClr val="5D5851"/>
                </a:solidFill>
                <a:latin typeface="Arial"/>
                <a:ea typeface="Arial"/>
                <a:cs typeface="Arial"/>
              </a:defRPr>
            </a:pPr>
          </a:p>
        </c:txPr>
        <c:crossAx val="48672768"/>
      </c:catAx>
      <c:valAx>
        <c:axId val="48672768"/>
        <c:scaling>
          <c:orientation val="minMax"/>
          <c:max val="40000"/>
          <c:min val="0"/>
        </c:scaling>
        <c:delete val="1"/>
        <c:axPos val="l"/>
        <c:numFmt formatCode="$#,##0.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solidFill xmlns:a="http://schemas.openxmlformats.org/drawingml/2006/main">
          <a:srgbClr val="F8F5F0"/>
        </a:solidFill>
        <a:ln xmlns:a="http://schemas.openxmlformats.org/drawingml/2006/main" w="0">
          <a:noFill/>
          <a:prstDash val="solid"/>
        </a:ln>
      </c:spPr>
    </c:plotArea>
    <c:plotVisOnly val="1"/>
  </c:chart>
  <c:spPr>
    <a:solidFill xmlns:a="http://schemas.openxmlformats.org/drawingml/2006/main">
      <a:srgbClr val="F8F5F0"/>
    </a:solidFill>
    <a:ln xmlns:a="http://schemas.openxmlformats.org/drawingml/2006/main" w="0">
      <a:noFill/>
      <a:prstDash val="solid"/>
    </a:ln>
  </c:spPr>
  <c:externalData r:id="rIdChartSnapshot1">
    <c:autoUpdate val="0"/>
  </c:externalData>
</c:chartSpace>
</file>

<file path=ppt/slides/charts/chart4.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Cold brew revenue (USD)</c:v>
          </c:tx>
          <c:spPr>
            <a:solidFill xmlns:a="http://schemas.openxmlformats.org/drawingml/2006/main">
              <a:srgbClr val="315F50"/>
            </a:solidFill>
          </c:spPr>
          <c:invertIfNegative val="0"/>
          <c:cat>
            <c:strRef>
              <c:f>'Chart Data'!$A$2:$A$4</c:f>
              <c:strCache>
                <c:ptCount val="3"/>
                <c:pt idx="0">
                  <c:v>Downtown</c:v>
                </c:pt>
                <c:pt idx="1">
                  <c:v>Campus</c:v>
                </c:pt>
                <c:pt idx="2">
                  <c:v>Riverside</c:v>
                </c:pt>
              </c:strCache>
            </c:strRef>
          </c:cat>
          <c:val>
            <c:numRef>
              <c:f>'Chart Data'!$B$2:$B$4</c:f>
              <c:numCache>
                <c:formatCode>$#,##0</c:formatCode>
                <c:ptCount val="3"/>
                <c:pt idx="0">
                  <c:v>30500</c:v>
                </c:pt>
                <c:pt idx="1">
                  <c:v>15800</c:v>
                </c:pt>
                <c:pt idx="2">
                  <c:v>11700</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b="1">
                  <a:solidFill>
                    <a:srgbClr val="292722"/>
                  </a:solidFill>
                  <a:latin typeface="Arial"/>
                  <a:ea typeface="Arial"/>
                  <a:cs typeface="Arial"/>
                </a:defRPr>
              </a:pPr>
            </a:p>
          </c:txPr>
          <c:dLblPos val="outEnd"/>
          <c:showLegendKey val="0"/>
          <c:showVal val="1"/>
          <c:showCatName val="0"/>
          <c:showSerName val="0"/>
          <c:showPercent val="0"/>
          <c:showBubbleSize val="0"/>
          <c:showLeaderLines val="0"/>
        </c:dLbls>
        <c:gapWidth val="150"/>
        <c:overlap val="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ED5CA"/>
            </a:solidFill>
            <a:prstDash val="solid"/>
          </a:ln>
        </c:spPr>
        <c:txPr>
          <a:bodyPr xmlns:a="http://schemas.openxmlformats.org/drawingml/2006/main" anchorCtr="1"/>
          <a:lstStyle xmlns:a="http://schemas.openxmlformats.org/drawingml/2006/main"/>
          <a:p xmlns:a="http://schemas.openxmlformats.org/drawingml/2006/main">
            <a:pPr>
              <a:defRPr sz="1800">
                <a:solidFill>
                  <a:srgbClr val="5D5851"/>
                </a:solidFill>
                <a:latin typeface="Arial"/>
                <a:ea typeface="Arial"/>
                <a:cs typeface="Arial"/>
              </a:defRPr>
            </a:pPr>
          </a:p>
        </c:txPr>
        <c:crossAx val="48672768"/>
      </c:catAx>
      <c:valAx>
        <c:axId val="48672768"/>
        <c:scaling>
          <c:orientation val="minMax"/>
          <c:max val="39000"/>
          <c:min val="0"/>
        </c:scaling>
        <c:delete val="1"/>
        <c:axPos val="l"/>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spPr>
        <a:solidFill xmlns:a="http://schemas.openxmlformats.org/drawingml/2006/main">
          <a:srgbClr val="F8F5F0"/>
        </a:solidFill>
        <a:ln xmlns:a="http://schemas.openxmlformats.org/drawingml/2006/main" w="0">
          <a:noFill/>
          <a:prstDash val="solid"/>
        </a:ln>
      </c:spPr>
    </c:plotArea>
    <c:plotVisOnly val="1"/>
  </c:chart>
  <c:spPr>
    <a:solidFill xmlns:a="http://schemas.openxmlformats.org/drawingml/2006/main">
      <a:srgbClr val="F8F5F0"/>
    </a:solidFill>
    <a:ln xmlns:a="http://schemas.openxmlformats.org/drawingml/2006/main" w="0">
      <a:noFill/>
      <a:prstDash val="solid"/>
    </a:l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8F5F0"/>
        </a:solidFill>
      </p:bgPr>
    </p:bg>
    <p:spTree>
      <p:nvGrpSpPr>
        <p:cNvPr id="1" name=""/>
        <p:cNvGrpSpPr/>
        <p:nvPr/>
      </p:nvGrpSpPr>
      <p:grpSpPr>
        <a:xfrm xmlns:a="http://schemas.openxmlformats.org/drawingml/2006/main"/>
      </p:grpSpPr>
      <p:sp>
        <p:nvSpPr>
          <p:cNvPr id="6" name="Slide title">
            <a:extLst xmlns:a="http://schemas.openxmlformats.org/drawingml/2006/main">
              <a:ext uri="{FF2B5EF4-FFF2-40B4-BE49-F238E27FC236}">
                <a16:creationId xmlns:a16="http://schemas.microsoft.com/office/drawing/2014/main" id="{BE8DE41B-A9B5-4EE0-B0C3-BBAD99D39033}"/>
              </a:ext>
            </a:extLst>
          </p:cNvPr>
          <p:cNvSpPr>
            <a:spLocks xmlns:a="http://schemas.openxmlformats.org/drawingml/2006/main" noGrp="1"/>
          </p:cNvSpPr>
          <p:nvPr/>
        </p:nvSpPr>
        <p:spPr>
          <a:xfrm xmlns:a="http://schemas.openxmlformats.org/drawingml/2006/main">
            <a:off x="609600" y="428625"/>
            <a:ext cx="109728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292722"/>
                </a:solidFill>
                <a:latin typeface="Arial"/>
                <a:ea typeface="Arial"/>
                <a:cs typeface="Arial"/>
              </a:defRPr>
            </a:defPPr>
            <a:lvl1pPr algn="l">
              <a:buNone/>
              <a:defRPr sz="3300" b="1">
                <a:solidFill>
                  <a:srgbClr val="292722"/>
                </a:solidFill>
                <a:latin typeface="Arial"/>
                <a:ea typeface="Arial"/>
                <a:cs typeface="Arial"/>
              </a:defRPr>
            </a:lvl1pPr>
            <a:lvl2pPr algn="l">
              <a:buNone/>
              <a:defRPr sz="3300" b="1">
                <a:solidFill>
                  <a:srgbClr val="292722"/>
                </a:solidFill>
                <a:latin typeface="Arial"/>
                <a:ea typeface="Arial"/>
                <a:cs typeface="Arial"/>
              </a:defRPr>
            </a:lvl2pPr>
            <a:lvl3pPr algn="l">
              <a:buNone/>
              <a:defRPr sz="3300" b="1">
                <a:solidFill>
                  <a:srgbClr val="292722"/>
                </a:solidFill>
                <a:latin typeface="Arial"/>
                <a:ea typeface="Arial"/>
                <a:cs typeface="Arial"/>
              </a:defRPr>
            </a:lvl3pPr>
            <a:lvl4pPr algn="l">
              <a:buNone/>
              <a:defRPr sz="3300" b="1">
                <a:solidFill>
                  <a:srgbClr val="292722"/>
                </a:solidFill>
                <a:latin typeface="Arial"/>
                <a:ea typeface="Arial"/>
                <a:cs typeface="Arial"/>
              </a:defRPr>
            </a:lvl4pPr>
            <a:lvl5pPr algn="l">
              <a:buNone/>
              <a:defRPr sz="3300" b="1">
                <a:solidFill>
                  <a:srgbClr val="292722"/>
                </a:solidFill>
                <a:latin typeface="Arial"/>
                <a:ea typeface="Arial"/>
                <a:cs typeface="Arial"/>
              </a:defRPr>
            </a:lvl5pPr>
            <a:lvl6pPr algn="l">
              <a:buNone/>
              <a:defRPr sz="3300" b="1">
                <a:solidFill>
                  <a:srgbClr val="292722"/>
                </a:solidFill>
                <a:latin typeface="Arial"/>
                <a:ea typeface="Arial"/>
                <a:cs typeface="Arial"/>
              </a:defRPr>
            </a:lvl6pPr>
            <a:lvl7pPr algn="l">
              <a:buNone/>
              <a:defRPr sz="3300" b="1">
                <a:solidFill>
                  <a:srgbClr val="292722"/>
                </a:solidFill>
                <a:latin typeface="Arial"/>
                <a:ea typeface="Arial"/>
                <a:cs typeface="Arial"/>
              </a:defRPr>
            </a:lvl7pPr>
            <a:lvl8pPr algn="l">
              <a:buNone/>
              <a:defRPr sz="3300" b="1">
                <a:solidFill>
                  <a:srgbClr val="292722"/>
                </a:solidFill>
                <a:latin typeface="Arial"/>
                <a:ea typeface="Arial"/>
                <a:cs typeface="Arial"/>
              </a:defRPr>
            </a:lvl8pPr>
            <a:lvl9pPr algn="l">
              <a:buNone/>
              <a:defRPr sz="3300" b="1">
                <a:solidFill>
                  <a:srgbClr val="292722"/>
                </a:solidFill>
                <a:latin typeface="Arial"/>
                <a:ea typeface="Arial"/>
                <a:cs typeface="Arial"/>
              </a:defRPr>
            </a:lvl9pPr>
          </a:lstStyle>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We should hold delivery promotion steady</a:t>
            </a:r>
          </a:p>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and run a limited cold-brew test.</a:t>
            </a:r>
          </a:p>
        </p:txBody>
      </p:sp>
      <p:sp>
        <p:nvSpPr>
          <p:cNvPr id="2" name="Body line 1">
            <a:extLst xmlns:a="http://schemas.openxmlformats.org/drawingml/2006/main">
              <a:ext uri="{FF2B5EF4-FFF2-40B4-BE49-F238E27FC236}">
                <a16:creationId xmlns:a16="http://schemas.microsoft.com/office/drawing/2014/main" id="{A89838C3-7BD6-4A0C-9DE4-7BBA9F55AC44}"/>
              </a:ext>
            </a:extLst>
          </p:cNvPr>
          <p:cNvSpPr>
            <a:spLocks xmlns:a="http://schemas.openxmlformats.org/drawingml/2006/main" noGrp="1"/>
          </p:cNvSpPr>
          <p:nvPr/>
        </p:nvSpPr>
        <p:spPr>
          <a:xfrm xmlns:a="http://schemas.openxmlformats.org/drawingml/2006/main">
            <a:off x="609600" y="54102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800" b="0">
                <a:solidFill>
                  <a:srgbClr val="5D5851"/>
                </a:solidFill>
                <a:latin typeface="Arial"/>
                <a:ea typeface="Arial"/>
                <a:cs typeface="Arial"/>
              </a:defRPr>
            </a:pPr>
            <a:r>
              <a:rPr sz="1800" b="1">
                <a:solidFill>
                  <a:srgbClr val="5D5851"/>
                </a:solidFill>
                <a:latin typeface="Arial"/>
                <a:ea typeface="Arial"/>
                <a:cs typeface="Arial"/>
              </a:rPr>
              <a:t>Delivery:</a:t>
            </a:r>
            <a:r>
              <a:rPr sz="1800" b="0">
                <a:solidFill>
                  <a:srgbClr val="5D5851"/>
                </a:solidFill>
                <a:latin typeface="Arial"/>
                <a:ea typeface="Arial"/>
                <a:cs typeface="Arial"/>
              </a:rPr>
              <a:t> expand or hold promotion? </a:t>
            </a:r>
            <a:r>
              <a:rPr sz="1800" b="1">
                <a:solidFill>
                  <a:srgbClr val="315F50"/>
                </a:solidFill>
                <a:latin typeface="Arial"/>
                <a:ea typeface="Arial"/>
                <a:cs typeface="Arial"/>
              </a:rPr>
              <a:t>Recommend hold</a:t>
            </a:r>
            <a:r>
              <a:rPr sz="1800" b="0">
                <a:solidFill>
                  <a:srgbClr val="5D5851"/>
                </a:solidFill>
                <a:latin typeface="Arial"/>
                <a:ea typeface="Arial"/>
                <a:cs typeface="Arial"/>
              </a:rPr>
              <a:t>: fees +$7,435.50 vs. sales +$3,400.</a:t>
            </a:r>
          </a:p>
        </p:txBody>
      </p:sp>
      <p:sp>
        <p:nvSpPr>
          <p:cNvPr id="3" name="Body line 2">
            <a:extLst xmlns:a="http://schemas.openxmlformats.org/drawingml/2006/main">
              <a:ext uri="{FF2B5EF4-FFF2-40B4-BE49-F238E27FC236}">
                <a16:creationId xmlns:a16="http://schemas.microsoft.com/office/drawing/2014/main" id="{891D24F9-B023-47E7-B110-891E37AF48E3}"/>
              </a:ext>
            </a:extLst>
          </p:cNvPr>
          <p:cNvSpPr>
            <a:spLocks xmlns:a="http://schemas.openxmlformats.org/drawingml/2006/main" noGrp="1"/>
          </p:cNvSpPr>
          <p:nvPr/>
        </p:nvSpPr>
        <p:spPr>
          <a:xfrm xmlns:a="http://schemas.openxmlformats.org/drawingml/2006/main">
            <a:off x="609600" y="59817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800" b="0">
                <a:solidFill>
                  <a:srgbClr val="5D5851"/>
                </a:solidFill>
                <a:latin typeface="Arial"/>
                <a:ea typeface="Arial"/>
                <a:cs typeface="Arial"/>
              </a:defRPr>
            </a:pPr>
            <a:r>
              <a:rPr sz="1800" b="1">
                <a:solidFill>
                  <a:srgbClr val="5D5851"/>
                </a:solidFill>
                <a:latin typeface="Arial"/>
                <a:ea typeface="Arial"/>
                <a:cs typeface="Arial"/>
              </a:rPr>
              <a:t>Cold brew:</a:t>
            </a:r>
            <a:r>
              <a:rPr sz="1800" b="0">
                <a:solidFill>
                  <a:srgbClr val="5D5851"/>
                </a:solidFill>
                <a:latin typeface="Arial"/>
                <a:ea typeface="Arial"/>
                <a:cs typeface="Arial"/>
              </a:rPr>
              <a:t> broad promotion or a limited test? </a:t>
            </a:r>
            <a:r>
              <a:rPr sz="1800" b="1">
                <a:solidFill>
                  <a:srgbClr val="315F50"/>
                </a:solidFill>
                <a:latin typeface="Arial"/>
                <a:ea typeface="Arial"/>
                <a:cs typeface="Arial"/>
              </a:rPr>
              <a:t>Recommend test</a:t>
            </a:r>
            <a:r>
              <a:rPr sz="1800" b="0">
                <a:solidFill>
                  <a:srgbClr val="5D5851"/>
                </a:solidFill>
                <a:latin typeface="Arial"/>
                <a:ea typeface="Arial"/>
                <a:cs typeface="Arial"/>
              </a:rPr>
              <a:t>: $58,000 sales, added profit unproven.</a:t>
            </a:r>
          </a:p>
        </p:txBody>
      </p:sp>
      <p:graphicFrame>
        <p:nvGraphicFramePr>
          <p:cNvPr id="5" name="Chart">
            <a:extLst xmlns:a="http://schemas.openxmlformats.org/drawingml/2006/main">
              <a:ext uri="{FF2B5EF4-FFF2-40B4-BE49-F238E27FC236}">
                <a16:creationId xmlns:a16="http://schemas.microsoft.com/office/drawing/2014/main" id="{B42C9E3C-14A2-4DFA-9650-13DCDC406307}"/>
              </a:ext>
            </a:extLst>
          </p:cNvPr>
          <p:cNvGraphicFramePr/>
          <p:nvPr/>
        </p:nvGraphicFramePr>
        <p:xfrm>
          <a:off xmlns:a="http://schemas.openxmlformats.org/drawingml/2006/main" x="609600" y="1762125"/>
          <a:ext xmlns:a="http://schemas.openxmlformats.org/drawingml/2006/main" cx="10972800" cy="3238500"/>
        </p:xfrm>
        <a:graphic xmlns:a="http://schemas.openxmlformats.org/drawingml/2006/main">
          <a:graphicData uri="http://schemas.openxmlformats.org/drawingml/2006/chart">
            <c:chart xmlns:r="http://schemas.openxmlformats.org/officeDocument/2006/relationships" xmlns:c="http://schemas.openxmlformats.org/drawingml/2006/chart" r:id="Rf8cdbf3321fa43be"/>
          </a:graphicData>
        </a:graphic>
      </p:graphicFrame>
    </p:spTree>
    <p:extLst>
      <p:ext uri="{BB962C8B-B14F-4D97-AF65-F5344CB8AC3E}">
        <p14:creationId xmlns:p14="http://schemas.microsoft.com/office/powerpoint/2010/main" val="305924509"/>
      </p:ext>
    </p:extLst>
  </p:cSld>
</p:sld>
</file>

<file path=ppt/slides/slide2.xml><?xml version="1.0" encoding="utf-8"?>
<p:sld xmlns:p="http://schemas.openxmlformats.org/presentationml/2006/main">
  <p:cSld>
    <p:bg>
      <p:bgPr>
        <a:solidFill xmlns:a="http://schemas.openxmlformats.org/drawingml/2006/main">
          <a:srgbClr val="F8F5F0"/>
        </a:solidFill>
      </p:bgPr>
    </p:bg>
    <p:spTree>
      <p:nvGrpSpPr>
        <p:cNvPr id="1" name=""/>
        <p:cNvGrpSpPr/>
        <p:nvPr/>
      </p:nvGrpSpPr>
      <p:grpSpPr>
        <a:xfrm xmlns:a="http://schemas.openxmlformats.org/drawingml/2006/main"/>
      </p:grpSpPr>
      <p:sp>
        <p:nvSpPr>
          <p:cNvPr id="5" name="Slide title">
            <a:extLst xmlns:a="http://schemas.openxmlformats.org/drawingml/2006/main">
              <a:ext uri="{FF2B5EF4-FFF2-40B4-BE49-F238E27FC236}">
                <a16:creationId xmlns:a16="http://schemas.microsoft.com/office/drawing/2014/main" id="{71A192EB-8EE5-4DF4-B78C-CD8E2B6DCBEE}"/>
              </a:ext>
            </a:extLst>
          </p:cNvPr>
          <p:cNvSpPr>
            <a:spLocks xmlns:a="http://schemas.openxmlformats.org/drawingml/2006/main" noGrp="1"/>
          </p:cNvSpPr>
          <p:nvPr/>
        </p:nvSpPr>
        <p:spPr>
          <a:xfrm xmlns:a="http://schemas.openxmlformats.org/drawingml/2006/main">
            <a:off x="609600" y="428625"/>
            <a:ext cx="109728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292722"/>
                </a:solidFill>
                <a:latin typeface="Arial"/>
                <a:ea typeface="Arial"/>
                <a:cs typeface="Arial"/>
              </a:defRPr>
            </a:defPPr>
            <a:lvl1pPr algn="l">
              <a:buNone/>
              <a:defRPr sz="3300" b="1">
                <a:solidFill>
                  <a:srgbClr val="292722"/>
                </a:solidFill>
                <a:latin typeface="Arial"/>
                <a:ea typeface="Arial"/>
                <a:cs typeface="Arial"/>
              </a:defRPr>
            </a:lvl1pPr>
            <a:lvl2pPr algn="l">
              <a:buNone/>
              <a:defRPr sz="3300" b="1">
                <a:solidFill>
                  <a:srgbClr val="292722"/>
                </a:solidFill>
                <a:latin typeface="Arial"/>
                <a:ea typeface="Arial"/>
                <a:cs typeface="Arial"/>
              </a:defRPr>
            </a:lvl2pPr>
            <a:lvl3pPr algn="l">
              <a:buNone/>
              <a:defRPr sz="3300" b="1">
                <a:solidFill>
                  <a:srgbClr val="292722"/>
                </a:solidFill>
                <a:latin typeface="Arial"/>
                <a:ea typeface="Arial"/>
                <a:cs typeface="Arial"/>
              </a:defRPr>
            </a:lvl3pPr>
            <a:lvl4pPr algn="l">
              <a:buNone/>
              <a:defRPr sz="3300" b="1">
                <a:solidFill>
                  <a:srgbClr val="292722"/>
                </a:solidFill>
                <a:latin typeface="Arial"/>
                <a:ea typeface="Arial"/>
                <a:cs typeface="Arial"/>
              </a:defRPr>
            </a:lvl4pPr>
            <a:lvl5pPr algn="l">
              <a:buNone/>
              <a:defRPr sz="3300" b="1">
                <a:solidFill>
                  <a:srgbClr val="292722"/>
                </a:solidFill>
                <a:latin typeface="Arial"/>
                <a:ea typeface="Arial"/>
                <a:cs typeface="Arial"/>
              </a:defRPr>
            </a:lvl5pPr>
            <a:lvl6pPr algn="l">
              <a:buNone/>
              <a:defRPr sz="3300" b="1">
                <a:solidFill>
                  <a:srgbClr val="292722"/>
                </a:solidFill>
                <a:latin typeface="Arial"/>
                <a:ea typeface="Arial"/>
                <a:cs typeface="Arial"/>
              </a:defRPr>
            </a:lvl6pPr>
            <a:lvl7pPr algn="l">
              <a:buNone/>
              <a:defRPr sz="3300" b="1">
                <a:solidFill>
                  <a:srgbClr val="292722"/>
                </a:solidFill>
                <a:latin typeface="Arial"/>
                <a:ea typeface="Arial"/>
                <a:cs typeface="Arial"/>
              </a:defRPr>
            </a:lvl7pPr>
            <a:lvl8pPr algn="l">
              <a:buNone/>
              <a:defRPr sz="3300" b="1">
                <a:solidFill>
                  <a:srgbClr val="292722"/>
                </a:solidFill>
                <a:latin typeface="Arial"/>
                <a:ea typeface="Arial"/>
                <a:cs typeface="Arial"/>
              </a:defRPr>
            </a:lvl8pPr>
            <a:lvl9pPr algn="l">
              <a:buNone/>
              <a:defRPr sz="3300" b="1">
                <a:solidFill>
                  <a:srgbClr val="292722"/>
                </a:solidFill>
                <a:latin typeface="Arial"/>
                <a:ea typeface="Arial"/>
                <a:cs typeface="Arial"/>
              </a:defRPr>
            </a:lvl9pPr>
          </a:lstStyle>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Roadworks caused Riverside’s decline</a:t>
            </a:r>
          </a:p>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and ended on September 20.</a:t>
            </a:r>
          </a:p>
        </p:txBody>
      </p:sp>
      <p:sp>
        <p:nvSpPr>
          <p:cNvPr id="2" name="Body line 1">
            <a:extLst xmlns:a="http://schemas.openxmlformats.org/drawingml/2006/main">
              <a:ext uri="{FF2B5EF4-FFF2-40B4-BE49-F238E27FC236}">
                <a16:creationId xmlns:a16="http://schemas.microsoft.com/office/drawing/2014/main" id="{3A977D64-D3C8-4BAB-ACC2-44C2CDAA62E6}"/>
              </a:ext>
            </a:extLst>
          </p:cNvPr>
          <p:cNvSpPr>
            <a:spLocks xmlns:a="http://schemas.openxmlformats.org/drawingml/2006/main" noGrp="1"/>
          </p:cNvSpPr>
          <p:nvPr/>
        </p:nvSpPr>
        <p:spPr>
          <a:xfrm xmlns:a="http://schemas.openxmlformats.org/drawingml/2006/main">
            <a:off x="609600" y="533400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Q3 revenue fell to $116,800 from $128,600 in Q2.</a:t>
            </a:r>
          </a:p>
        </p:txBody>
      </p:sp>
      <p:sp>
        <p:nvSpPr>
          <p:cNvPr id="3" name="Body line 2">
            <a:extLst xmlns:a="http://schemas.openxmlformats.org/drawingml/2006/main">
              <a:ext uri="{FF2B5EF4-FFF2-40B4-BE49-F238E27FC236}">
                <a16:creationId xmlns:a16="http://schemas.microsoft.com/office/drawing/2014/main" id="{303EF3A3-539F-4280-B5CA-53FAE2E6A9A5}"/>
              </a:ext>
            </a:extLst>
          </p:cNvPr>
          <p:cNvSpPr>
            <a:spLocks xmlns:a="http://schemas.openxmlformats.org/drawingml/2006/main" noGrp="1"/>
          </p:cNvSpPr>
          <p:nvPr/>
        </p:nvSpPr>
        <p:spPr>
          <a:xfrm xmlns:a="http://schemas.openxmlformats.org/drawingml/2006/main">
            <a:off x="609600" y="571500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The road reopened September 20, so no recovery plan is needed.</a:t>
            </a:r>
          </a:p>
        </p:txBody>
      </p:sp>
      <p:graphicFrame>
        <p:nvGraphicFramePr>
          <p:cNvPr id="4" name="Chart">
            <a:extLst xmlns:a="http://schemas.openxmlformats.org/drawingml/2006/main">
              <a:ext uri="{FF2B5EF4-FFF2-40B4-BE49-F238E27FC236}">
                <a16:creationId xmlns:a16="http://schemas.microsoft.com/office/drawing/2014/main" id="{A5361824-7327-4DA4-8342-3A85207E3DFD}"/>
              </a:ext>
            </a:extLst>
          </p:cNvPr>
          <p:cNvGraphicFramePr/>
          <p:nvPr/>
        </p:nvGraphicFramePr>
        <p:xfrm>
          <a:off xmlns:a="http://schemas.openxmlformats.org/drawingml/2006/main" x="609600" y="1762125"/>
          <a:ext xmlns:a="http://schemas.openxmlformats.org/drawingml/2006/main" cx="10972800" cy="3238500"/>
        </p:xfrm>
        <a:graphic xmlns:a="http://schemas.openxmlformats.org/drawingml/2006/main">
          <a:graphicData uri="http://schemas.openxmlformats.org/drawingml/2006/chart">
            <c:chart xmlns:r="http://schemas.openxmlformats.org/officeDocument/2006/relationships" xmlns:c="http://schemas.openxmlformats.org/drawingml/2006/chart" r:id="R39e3db829b7a44c2"/>
          </a:graphicData>
        </a:graphic>
      </p:graphicFrame>
    </p:spTree>
    <p:extLst>
      <p:ext uri="{BB962C8B-B14F-4D97-AF65-F5344CB8AC3E}">
        <p14:creationId xmlns:p14="http://schemas.microsoft.com/office/powerpoint/2010/main" val="1956493884"/>
      </p:ext>
    </p:extLst>
  </p:cSld>
</p:sld>
</file>

<file path=ppt/slides/slide3.xml><?xml version="1.0" encoding="utf-8"?>
<p:sld xmlns:p="http://schemas.openxmlformats.org/presentationml/2006/main">
  <p:cSld>
    <p:bg>
      <p:bgPr>
        <a:solidFill xmlns:a="http://schemas.openxmlformats.org/drawingml/2006/main">
          <a:srgbClr val="F8F5F0"/>
        </a:solidFill>
      </p:bgPr>
    </p:bg>
    <p:spTree>
      <p:nvGrpSpPr>
        <p:cNvPr id="1" name=""/>
        <p:cNvGrpSpPr/>
        <p:nvPr/>
      </p:nvGrpSpPr>
      <p:grpSpPr>
        <a:xfrm xmlns:a="http://schemas.openxmlformats.org/drawingml/2006/main"/>
      </p:grpSpPr>
      <p:sp>
        <p:nvSpPr>
          <p:cNvPr id="6" name="Slide title">
            <a:extLst xmlns:a="http://schemas.openxmlformats.org/drawingml/2006/main">
              <a:ext uri="{FF2B5EF4-FFF2-40B4-BE49-F238E27FC236}">
                <a16:creationId xmlns:a16="http://schemas.microsoft.com/office/drawing/2014/main" id="{E20112DE-F46C-455A-8A7A-2022E81DC7CD}"/>
              </a:ext>
            </a:extLst>
          </p:cNvPr>
          <p:cNvSpPr>
            <a:spLocks xmlns:a="http://schemas.openxmlformats.org/drawingml/2006/main" noGrp="1"/>
          </p:cNvSpPr>
          <p:nvPr/>
        </p:nvSpPr>
        <p:spPr>
          <a:xfrm xmlns:a="http://schemas.openxmlformats.org/drawingml/2006/main">
            <a:off x="609600" y="428625"/>
            <a:ext cx="109728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292722"/>
                </a:solidFill>
                <a:latin typeface="Arial"/>
                <a:ea typeface="Arial"/>
                <a:cs typeface="Arial"/>
              </a:defRPr>
            </a:defPPr>
            <a:lvl1pPr algn="l">
              <a:buNone/>
              <a:defRPr sz="3300" b="1">
                <a:solidFill>
                  <a:srgbClr val="292722"/>
                </a:solidFill>
                <a:latin typeface="Arial"/>
                <a:ea typeface="Arial"/>
                <a:cs typeface="Arial"/>
              </a:defRPr>
            </a:lvl1pPr>
            <a:lvl2pPr algn="l">
              <a:buNone/>
              <a:defRPr sz="3300" b="1">
                <a:solidFill>
                  <a:srgbClr val="292722"/>
                </a:solidFill>
                <a:latin typeface="Arial"/>
                <a:ea typeface="Arial"/>
                <a:cs typeface="Arial"/>
              </a:defRPr>
            </a:lvl2pPr>
            <a:lvl3pPr algn="l">
              <a:buNone/>
              <a:defRPr sz="3300" b="1">
                <a:solidFill>
                  <a:srgbClr val="292722"/>
                </a:solidFill>
                <a:latin typeface="Arial"/>
                <a:ea typeface="Arial"/>
                <a:cs typeface="Arial"/>
              </a:defRPr>
            </a:lvl3pPr>
            <a:lvl4pPr algn="l">
              <a:buNone/>
              <a:defRPr sz="3300" b="1">
                <a:solidFill>
                  <a:srgbClr val="292722"/>
                </a:solidFill>
                <a:latin typeface="Arial"/>
                <a:ea typeface="Arial"/>
                <a:cs typeface="Arial"/>
              </a:defRPr>
            </a:lvl4pPr>
            <a:lvl5pPr algn="l">
              <a:buNone/>
              <a:defRPr sz="3300" b="1">
                <a:solidFill>
                  <a:srgbClr val="292722"/>
                </a:solidFill>
                <a:latin typeface="Arial"/>
                <a:ea typeface="Arial"/>
                <a:cs typeface="Arial"/>
              </a:defRPr>
            </a:lvl5pPr>
            <a:lvl6pPr algn="l">
              <a:buNone/>
              <a:defRPr sz="3300" b="1">
                <a:solidFill>
                  <a:srgbClr val="292722"/>
                </a:solidFill>
                <a:latin typeface="Arial"/>
                <a:ea typeface="Arial"/>
                <a:cs typeface="Arial"/>
              </a:defRPr>
            </a:lvl6pPr>
            <a:lvl7pPr algn="l">
              <a:buNone/>
              <a:defRPr sz="3300" b="1">
                <a:solidFill>
                  <a:srgbClr val="292722"/>
                </a:solidFill>
                <a:latin typeface="Arial"/>
                <a:ea typeface="Arial"/>
                <a:cs typeface="Arial"/>
              </a:defRPr>
            </a:lvl7pPr>
            <a:lvl8pPr algn="l">
              <a:buNone/>
              <a:defRPr sz="3300" b="1">
                <a:solidFill>
                  <a:srgbClr val="292722"/>
                </a:solidFill>
                <a:latin typeface="Arial"/>
                <a:ea typeface="Arial"/>
                <a:cs typeface="Arial"/>
              </a:defRPr>
            </a:lvl8pPr>
            <a:lvl9pPr algn="l">
              <a:buNone/>
              <a:defRPr sz="3300" b="1">
                <a:solidFill>
                  <a:srgbClr val="292722"/>
                </a:solidFill>
                <a:latin typeface="Arial"/>
                <a:ea typeface="Arial"/>
                <a:cs typeface="Arial"/>
              </a:defRPr>
            </a:lvl9pPr>
          </a:lstStyle>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Delivery commission increased by $7,435.50 in Q3.</a:t>
            </a:r>
          </a:p>
        </p:txBody>
      </p:sp>
      <p:sp>
        <p:nvSpPr>
          <p:cNvPr id="2" name="Body line 1">
            <a:extLst xmlns:a="http://schemas.openxmlformats.org/drawingml/2006/main">
              <a:ext uri="{FF2B5EF4-FFF2-40B4-BE49-F238E27FC236}">
                <a16:creationId xmlns:a16="http://schemas.microsoft.com/office/drawing/2014/main" id="{FCDCFB59-3F4A-45B3-8033-FF5D14D92763}"/>
              </a:ext>
            </a:extLst>
          </p:cNvPr>
          <p:cNvSpPr>
            <a:spLocks xmlns:a="http://schemas.openxmlformats.org/drawingml/2006/main" noGrp="1"/>
          </p:cNvSpPr>
          <p:nvPr/>
        </p:nvSpPr>
        <p:spPr>
          <a:xfrm xmlns:a="http://schemas.openxmlformats.org/drawingml/2006/main">
            <a:off x="609600" y="53340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Delivery’s revenue share rose from 22% to 29%, with a 25% commission.</a:t>
            </a:r>
          </a:p>
        </p:txBody>
      </p:sp>
      <p:sp>
        <p:nvSpPr>
          <p:cNvPr id="3" name="Body line 2">
            <a:extLst xmlns:a="http://schemas.openxmlformats.org/drawingml/2006/main">
              <a:ext uri="{FF2B5EF4-FFF2-40B4-BE49-F238E27FC236}">
                <a16:creationId xmlns:a16="http://schemas.microsoft.com/office/drawing/2014/main" id="{C45A2955-6C29-4233-8332-8C2EE5158C9A}"/>
              </a:ext>
            </a:extLst>
          </p:cNvPr>
          <p:cNvSpPr>
            <a:spLocks xmlns:a="http://schemas.openxmlformats.org/drawingml/2006/main" noGrp="1"/>
          </p:cNvSpPr>
          <p:nvPr/>
        </p:nvSpPr>
        <p:spPr>
          <a:xfrm xmlns:a="http://schemas.openxmlformats.org/drawingml/2006/main">
            <a:off x="609600" y="57150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Fees grew $7,435.50, while total sales grew $3,400.</a:t>
            </a:r>
          </a:p>
        </p:txBody>
      </p:sp>
      <p:sp>
        <p:nvSpPr>
          <p:cNvPr id="4" name="Body line 3">
            <a:extLst xmlns:a="http://schemas.openxmlformats.org/drawingml/2006/main">
              <a:ext uri="{FF2B5EF4-FFF2-40B4-BE49-F238E27FC236}">
                <a16:creationId xmlns:a16="http://schemas.microsoft.com/office/drawing/2014/main" id="{D7DE210D-F1CE-4E6B-AB78-47B538C0DF59}"/>
              </a:ext>
            </a:extLst>
          </p:cNvPr>
          <p:cNvSpPr>
            <a:spLocks xmlns:a="http://schemas.openxmlformats.org/drawingml/2006/main" noGrp="1"/>
          </p:cNvSpPr>
          <p:nvPr/>
        </p:nvSpPr>
        <p:spPr>
          <a:xfrm xmlns:a="http://schemas.openxmlformats.org/drawingml/2006/main">
            <a:off x="609600" y="609600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Revenue after delivery commission fell $4,035.50.</a:t>
            </a:r>
          </a:p>
        </p:txBody>
      </p:sp>
      <p:graphicFrame>
        <p:nvGraphicFramePr>
          <p:cNvPr id="7" name="Chart">
            <a:extLst xmlns:a="http://schemas.openxmlformats.org/drawingml/2006/main">
              <a:ext uri="{FF2B5EF4-FFF2-40B4-BE49-F238E27FC236}">
                <a16:creationId xmlns:a16="http://schemas.microsoft.com/office/drawing/2014/main" id="{D2D615E5-76A0-4FAC-A9F8-517F5AF03290}"/>
              </a:ext>
            </a:extLst>
          </p:cNvPr>
          <p:cNvGraphicFramePr/>
          <p:nvPr/>
        </p:nvGraphicFramePr>
        <p:xfrm>
          <a:off xmlns:a="http://schemas.openxmlformats.org/drawingml/2006/main" x="609600" y="1762125"/>
          <a:ext xmlns:a="http://schemas.openxmlformats.org/drawingml/2006/main" cx="10972800" cy="3238500"/>
        </p:xfrm>
        <a:graphic xmlns:a="http://schemas.openxmlformats.org/drawingml/2006/main">
          <a:graphicData uri="http://schemas.openxmlformats.org/drawingml/2006/chart">
            <c:chart xmlns:r="http://schemas.openxmlformats.org/officeDocument/2006/relationships" xmlns:c="http://schemas.openxmlformats.org/drawingml/2006/chart" r:id="R3866fc1adfa34c2f"/>
          </a:graphicData>
        </a:graphic>
      </p:graphicFrame>
    </p:spTree>
    <p:extLst>
      <p:ext uri="{BB962C8B-B14F-4D97-AF65-F5344CB8AC3E}">
        <p14:creationId xmlns:p14="http://schemas.microsoft.com/office/powerpoint/2010/main" val="1770863389"/>
      </p:ext>
    </p:extLst>
  </p:cSld>
</p:sld>
</file>

<file path=ppt/slides/slide4.xml><?xml version="1.0" encoding="utf-8"?>
<p:sld xmlns:p="http://schemas.openxmlformats.org/presentationml/2006/main">
  <p:cSld>
    <p:bg>
      <p:bgPr>
        <a:solidFill xmlns:a="http://schemas.openxmlformats.org/drawingml/2006/main">
          <a:srgbClr val="F8F5F0"/>
        </a:solidFill>
      </p:bgPr>
    </p:bg>
    <p:spTree>
      <p:nvGrpSpPr>
        <p:cNvPr id="1" name=""/>
        <p:cNvGrpSpPr/>
        <p:nvPr/>
      </p:nvGrpSpPr>
      <p:grpSpPr>
        <a:xfrm xmlns:a="http://schemas.openxmlformats.org/drawingml/2006/main"/>
      </p:grpSpPr>
      <p:sp>
        <p:nvSpPr>
          <p:cNvPr id="6" name="Slide title">
            <a:extLst xmlns:a="http://schemas.openxmlformats.org/drawingml/2006/main">
              <a:ext uri="{FF2B5EF4-FFF2-40B4-BE49-F238E27FC236}">
                <a16:creationId xmlns:a16="http://schemas.microsoft.com/office/drawing/2014/main" id="{3DF25C03-66D2-4FD3-84F2-59381E540D36}"/>
              </a:ext>
            </a:extLst>
          </p:cNvPr>
          <p:cNvSpPr>
            <a:spLocks xmlns:a="http://schemas.openxmlformats.org/drawingml/2006/main" noGrp="1"/>
          </p:cNvSpPr>
          <p:nvPr/>
        </p:nvSpPr>
        <p:spPr>
          <a:xfrm xmlns:a="http://schemas.openxmlformats.org/drawingml/2006/main">
            <a:off x="609600" y="428625"/>
            <a:ext cx="109728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292722"/>
                </a:solidFill>
                <a:latin typeface="Arial"/>
                <a:ea typeface="Arial"/>
                <a:cs typeface="Arial"/>
              </a:defRPr>
            </a:defPPr>
            <a:lvl1pPr algn="l">
              <a:buNone/>
              <a:defRPr sz="3300" b="1">
                <a:solidFill>
                  <a:srgbClr val="292722"/>
                </a:solidFill>
                <a:latin typeface="Arial"/>
                <a:ea typeface="Arial"/>
                <a:cs typeface="Arial"/>
              </a:defRPr>
            </a:lvl1pPr>
            <a:lvl2pPr algn="l">
              <a:buNone/>
              <a:defRPr sz="3300" b="1">
                <a:solidFill>
                  <a:srgbClr val="292722"/>
                </a:solidFill>
                <a:latin typeface="Arial"/>
                <a:ea typeface="Arial"/>
                <a:cs typeface="Arial"/>
              </a:defRPr>
            </a:lvl2pPr>
            <a:lvl3pPr algn="l">
              <a:buNone/>
              <a:defRPr sz="3300" b="1">
                <a:solidFill>
                  <a:srgbClr val="292722"/>
                </a:solidFill>
                <a:latin typeface="Arial"/>
                <a:ea typeface="Arial"/>
                <a:cs typeface="Arial"/>
              </a:defRPr>
            </a:lvl3pPr>
            <a:lvl4pPr algn="l">
              <a:buNone/>
              <a:defRPr sz="3300" b="1">
                <a:solidFill>
                  <a:srgbClr val="292722"/>
                </a:solidFill>
                <a:latin typeface="Arial"/>
                <a:ea typeface="Arial"/>
                <a:cs typeface="Arial"/>
              </a:defRPr>
            </a:lvl4pPr>
            <a:lvl5pPr algn="l">
              <a:buNone/>
              <a:defRPr sz="3300" b="1">
                <a:solidFill>
                  <a:srgbClr val="292722"/>
                </a:solidFill>
                <a:latin typeface="Arial"/>
                <a:ea typeface="Arial"/>
                <a:cs typeface="Arial"/>
              </a:defRPr>
            </a:lvl5pPr>
            <a:lvl6pPr algn="l">
              <a:buNone/>
              <a:defRPr sz="3300" b="1">
                <a:solidFill>
                  <a:srgbClr val="292722"/>
                </a:solidFill>
                <a:latin typeface="Arial"/>
                <a:ea typeface="Arial"/>
                <a:cs typeface="Arial"/>
              </a:defRPr>
            </a:lvl6pPr>
            <a:lvl7pPr algn="l">
              <a:buNone/>
              <a:defRPr sz="3300" b="1">
                <a:solidFill>
                  <a:srgbClr val="292722"/>
                </a:solidFill>
                <a:latin typeface="Arial"/>
                <a:ea typeface="Arial"/>
                <a:cs typeface="Arial"/>
              </a:defRPr>
            </a:lvl7pPr>
            <a:lvl8pPr algn="l">
              <a:buNone/>
              <a:defRPr sz="3300" b="1">
                <a:solidFill>
                  <a:srgbClr val="292722"/>
                </a:solidFill>
                <a:latin typeface="Arial"/>
                <a:ea typeface="Arial"/>
                <a:cs typeface="Arial"/>
              </a:defRPr>
            </a:lvl8pPr>
            <a:lvl9pPr algn="l">
              <a:buNone/>
              <a:defRPr sz="3300" b="1">
                <a:solidFill>
                  <a:srgbClr val="292722"/>
                </a:solidFill>
                <a:latin typeface="Arial"/>
                <a:ea typeface="Arial"/>
                <a:cs typeface="Arial"/>
              </a:defRPr>
            </a:lvl9pPr>
          </a:lstStyle>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Cold brew generated $58,000 in its launch quarter.</a:t>
            </a:r>
          </a:p>
        </p:txBody>
      </p:sp>
      <p:sp>
        <p:nvSpPr>
          <p:cNvPr id="2" name="Body line 1">
            <a:extLst xmlns:a="http://schemas.openxmlformats.org/drawingml/2006/main">
              <a:ext uri="{FF2B5EF4-FFF2-40B4-BE49-F238E27FC236}">
                <a16:creationId xmlns:a16="http://schemas.microsoft.com/office/drawing/2014/main" id="{A4035B61-0B5B-4090-8CC4-5C767D622E5E}"/>
              </a:ext>
            </a:extLst>
          </p:cNvPr>
          <p:cNvSpPr>
            <a:spLocks xmlns:a="http://schemas.openxmlformats.org/drawingml/2006/main" noGrp="1"/>
          </p:cNvSpPr>
          <p:nvPr/>
        </p:nvSpPr>
        <p:spPr>
          <a:xfrm xmlns:a="http://schemas.openxmlformats.org/drawingml/2006/main">
            <a:off x="609600" y="533400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The July 1 launch contributed 14.0% of Q3 revenue.</a:t>
            </a:r>
          </a:p>
        </p:txBody>
      </p:sp>
      <p:sp>
        <p:nvSpPr>
          <p:cNvPr id="3" name="Body line 2">
            <a:extLst xmlns:a="http://schemas.openxmlformats.org/drawingml/2006/main">
              <a:ext uri="{FF2B5EF4-FFF2-40B4-BE49-F238E27FC236}">
                <a16:creationId xmlns:a16="http://schemas.microsoft.com/office/drawing/2014/main" id="{0DD26B45-C495-4BBB-AA8F-9B155299E7A9}"/>
              </a:ext>
            </a:extLst>
          </p:cNvPr>
          <p:cNvSpPr>
            <a:spLocks xmlns:a="http://schemas.openxmlformats.org/drawingml/2006/main" noGrp="1"/>
          </p:cNvSpPr>
          <p:nvPr/>
        </p:nvSpPr>
        <p:spPr>
          <a:xfrm xmlns:a="http://schemas.openxmlformats.org/drawingml/2006/main">
            <a:off x="609600" y="571500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Product margins and incremental sales are not in the workbook.</a:t>
            </a:r>
          </a:p>
        </p:txBody>
      </p:sp>
      <p:sp>
        <p:nvSpPr>
          <p:cNvPr id="4" name="Body line 3">
            <a:extLst xmlns:a="http://schemas.openxmlformats.org/drawingml/2006/main">
              <a:ext uri="{FF2B5EF4-FFF2-40B4-BE49-F238E27FC236}">
                <a16:creationId xmlns:a16="http://schemas.microsoft.com/office/drawing/2014/main" id="{E9DAD0EA-B331-488E-B827-AE002895782A}"/>
              </a:ext>
            </a:extLst>
          </p:cNvPr>
          <p:cNvSpPr>
            <a:spLocks xmlns:a="http://schemas.openxmlformats.org/drawingml/2006/main" noGrp="1"/>
          </p:cNvSpPr>
          <p:nvPr/>
        </p:nvSpPr>
        <p:spPr>
          <a:xfrm xmlns:a="http://schemas.openxmlformats.org/drawingml/2006/main">
            <a:off x="609600" y="6096000"/>
            <a:ext cx="10972800" cy="371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950" b="0">
                <a:solidFill>
                  <a:srgbClr val="5D5851"/>
                </a:solidFill>
                <a:latin typeface="Arial"/>
                <a:ea typeface="Arial"/>
                <a:cs typeface="Arial"/>
              </a:defRPr>
            </a:defPPr>
            <a:lvl1pPr algn="l">
              <a:buNone/>
              <a:defRPr sz="1950" b="0">
                <a:solidFill>
                  <a:srgbClr val="5D5851"/>
                </a:solidFill>
                <a:latin typeface="Arial"/>
                <a:ea typeface="Arial"/>
                <a:cs typeface="Arial"/>
              </a:defRPr>
            </a:lvl1pPr>
            <a:lvl2pPr algn="l">
              <a:buNone/>
              <a:defRPr sz="1950" b="0">
                <a:solidFill>
                  <a:srgbClr val="5D5851"/>
                </a:solidFill>
                <a:latin typeface="Arial"/>
                <a:ea typeface="Arial"/>
                <a:cs typeface="Arial"/>
              </a:defRPr>
            </a:lvl2pPr>
            <a:lvl3pPr algn="l">
              <a:buNone/>
              <a:defRPr sz="1950" b="0">
                <a:solidFill>
                  <a:srgbClr val="5D5851"/>
                </a:solidFill>
                <a:latin typeface="Arial"/>
                <a:ea typeface="Arial"/>
                <a:cs typeface="Arial"/>
              </a:defRPr>
            </a:lvl3pPr>
            <a:lvl4pPr algn="l">
              <a:buNone/>
              <a:defRPr sz="1950" b="0">
                <a:solidFill>
                  <a:srgbClr val="5D5851"/>
                </a:solidFill>
                <a:latin typeface="Arial"/>
                <a:ea typeface="Arial"/>
                <a:cs typeface="Arial"/>
              </a:defRPr>
            </a:lvl4pPr>
            <a:lvl5pPr algn="l">
              <a:buNone/>
              <a:defRPr sz="1950" b="0">
                <a:solidFill>
                  <a:srgbClr val="5D5851"/>
                </a:solidFill>
                <a:latin typeface="Arial"/>
                <a:ea typeface="Arial"/>
                <a:cs typeface="Arial"/>
              </a:defRPr>
            </a:lvl5pPr>
            <a:lvl6pPr algn="l">
              <a:buNone/>
              <a:defRPr sz="1950" b="0">
                <a:solidFill>
                  <a:srgbClr val="5D5851"/>
                </a:solidFill>
                <a:latin typeface="Arial"/>
                <a:ea typeface="Arial"/>
                <a:cs typeface="Arial"/>
              </a:defRPr>
            </a:lvl6pPr>
            <a:lvl7pPr algn="l">
              <a:buNone/>
              <a:defRPr sz="1950" b="0">
                <a:solidFill>
                  <a:srgbClr val="5D5851"/>
                </a:solidFill>
                <a:latin typeface="Arial"/>
                <a:ea typeface="Arial"/>
                <a:cs typeface="Arial"/>
              </a:defRPr>
            </a:lvl7pPr>
            <a:lvl8pPr algn="l">
              <a:buNone/>
              <a:defRPr sz="1950" b="0">
                <a:solidFill>
                  <a:srgbClr val="5D5851"/>
                </a:solidFill>
                <a:latin typeface="Arial"/>
                <a:ea typeface="Arial"/>
                <a:cs typeface="Arial"/>
              </a:defRPr>
            </a:lvl8pPr>
            <a:lvl9pPr algn="l">
              <a:buNone/>
              <a:defRPr sz="1950" b="0">
                <a:solidFill>
                  <a:srgbClr val="5D5851"/>
                </a:solidFill>
                <a:latin typeface="Arial"/>
                <a:ea typeface="Arial"/>
                <a:cs typeface="Arial"/>
              </a:defRPr>
            </a:lvl9pPr>
          </a:lstStyle>
          <a:p xmlns:a="http://schemas.openxmlformats.org/drawingml/2006/main">
            <a:pPr algn="l">
              <a:lnSpc>
                <a:spcPct val="115000"/>
              </a:lnSpc>
              <a:buNone/>
              <a:defRPr sz="1950" b="0">
                <a:solidFill>
                  <a:srgbClr val="5D5851"/>
                </a:solidFill>
                <a:latin typeface="Arial"/>
                <a:ea typeface="Arial"/>
                <a:cs typeface="Arial"/>
              </a:defRPr>
            </a:pPr>
            <a:r>
              <a:rPr sz="1950" b="0">
                <a:solidFill>
                  <a:srgbClr val="5D5851"/>
                </a:solidFill>
                <a:latin typeface="Arial"/>
                <a:ea typeface="Arial"/>
                <a:cs typeface="Arial"/>
              </a:rPr>
              <a:t>A limited promotion test should guide further investment.</a:t>
            </a:r>
          </a:p>
        </p:txBody>
      </p:sp>
      <p:graphicFrame>
        <p:nvGraphicFramePr>
          <p:cNvPr id="5" name="Chart">
            <a:extLst xmlns:a="http://schemas.openxmlformats.org/drawingml/2006/main">
              <a:ext uri="{FF2B5EF4-FFF2-40B4-BE49-F238E27FC236}">
                <a16:creationId xmlns:a16="http://schemas.microsoft.com/office/drawing/2014/main" id="{1CFB02AF-DAF2-47ED-AED2-EECA2F5ACA2B}"/>
              </a:ext>
            </a:extLst>
          </p:cNvPr>
          <p:cNvGraphicFramePr/>
          <p:nvPr/>
        </p:nvGraphicFramePr>
        <p:xfrm>
          <a:off xmlns:a="http://schemas.openxmlformats.org/drawingml/2006/main" x="609600" y="1762125"/>
          <a:ext xmlns:a="http://schemas.openxmlformats.org/drawingml/2006/main" cx="10972800" cy="3238500"/>
        </p:xfrm>
        <a:graphic xmlns:a="http://schemas.openxmlformats.org/drawingml/2006/main">
          <a:graphicData uri="http://schemas.openxmlformats.org/drawingml/2006/chart">
            <c:chart xmlns:r="http://schemas.openxmlformats.org/officeDocument/2006/relationships" xmlns:c="http://schemas.openxmlformats.org/drawingml/2006/chart" r:id="R9018eaf1db024817"/>
          </a:graphicData>
        </a:graphic>
      </p:graphicFrame>
    </p:spTree>
    <p:extLst>
      <p:ext uri="{BB962C8B-B14F-4D97-AF65-F5344CB8AC3E}">
        <p14:creationId xmlns:p14="http://schemas.microsoft.com/office/powerpoint/2010/main" val="1879890905"/>
      </p:ext>
    </p:extLst>
  </p:cSld>
</p:sld>
</file>

<file path=ppt/slides/slide5.xml><?xml version="1.0" encoding="utf-8"?>
<p:sld xmlns:p="http://schemas.openxmlformats.org/presentationml/2006/main">
  <p:cSld>
    <p:bg>
      <p:bgPr>
        <a:solidFill xmlns:a="http://schemas.openxmlformats.org/drawingml/2006/main">
          <a:srgbClr val="F8F5F0"/>
        </a:solidFill>
      </p:bgPr>
    </p:bg>
    <p:spTree>
      <p:nvGrpSpPr>
        <p:cNvPr id="1" name=""/>
        <p:cNvGrpSpPr/>
        <p:nvPr/>
      </p:nvGrpSpPr>
      <p:grpSpPr>
        <a:xfrm xmlns:a="http://schemas.openxmlformats.org/drawingml/2006/main"/>
      </p:grpSpPr>
      <p:sp>
        <p:nvSpPr>
          <p:cNvPr id="5" name="Slide title">
            <a:extLst xmlns:a="http://schemas.openxmlformats.org/drawingml/2006/main">
              <a:ext uri="{FF2B5EF4-FFF2-40B4-BE49-F238E27FC236}">
                <a16:creationId xmlns:a16="http://schemas.microsoft.com/office/drawing/2014/main" id="{6857C321-CFBF-429C-8655-094AAD35D710}"/>
              </a:ext>
            </a:extLst>
          </p:cNvPr>
          <p:cNvSpPr>
            <a:spLocks xmlns:a="http://schemas.openxmlformats.org/drawingml/2006/main" noGrp="1"/>
          </p:cNvSpPr>
          <p:nvPr/>
        </p:nvSpPr>
        <p:spPr>
          <a:xfrm xmlns:a="http://schemas.openxmlformats.org/drawingml/2006/main">
            <a:off x="609600" y="428625"/>
            <a:ext cx="109728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300" b="1">
                <a:solidFill>
                  <a:srgbClr val="292722"/>
                </a:solidFill>
                <a:latin typeface="Arial"/>
                <a:ea typeface="Arial"/>
                <a:cs typeface="Arial"/>
              </a:defRPr>
            </a:defPPr>
            <a:lvl1pPr algn="l">
              <a:buNone/>
              <a:defRPr sz="3300" b="1">
                <a:solidFill>
                  <a:srgbClr val="292722"/>
                </a:solidFill>
                <a:latin typeface="Arial"/>
                <a:ea typeface="Arial"/>
                <a:cs typeface="Arial"/>
              </a:defRPr>
            </a:lvl1pPr>
            <a:lvl2pPr algn="l">
              <a:buNone/>
              <a:defRPr sz="3300" b="1">
                <a:solidFill>
                  <a:srgbClr val="292722"/>
                </a:solidFill>
                <a:latin typeface="Arial"/>
                <a:ea typeface="Arial"/>
                <a:cs typeface="Arial"/>
              </a:defRPr>
            </a:lvl2pPr>
            <a:lvl3pPr algn="l">
              <a:buNone/>
              <a:defRPr sz="3300" b="1">
                <a:solidFill>
                  <a:srgbClr val="292722"/>
                </a:solidFill>
                <a:latin typeface="Arial"/>
                <a:ea typeface="Arial"/>
                <a:cs typeface="Arial"/>
              </a:defRPr>
            </a:lvl3pPr>
            <a:lvl4pPr algn="l">
              <a:buNone/>
              <a:defRPr sz="3300" b="1">
                <a:solidFill>
                  <a:srgbClr val="292722"/>
                </a:solidFill>
                <a:latin typeface="Arial"/>
                <a:ea typeface="Arial"/>
                <a:cs typeface="Arial"/>
              </a:defRPr>
            </a:lvl4pPr>
            <a:lvl5pPr algn="l">
              <a:buNone/>
              <a:defRPr sz="3300" b="1">
                <a:solidFill>
                  <a:srgbClr val="292722"/>
                </a:solidFill>
                <a:latin typeface="Arial"/>
                <a:ea typeface="Arial"/>
                <a:cs typeface="Arial"/>
              </a:defRPr>
            </a:lvl5pPr>
            <a:lvl6pPr algn="l">
              <a:buNone/>
              <a:defRPr sz="3300" b="1">
                <a:solidFill>
                  <a:srgbClr val="292722"/>
                </a:solidFill>
                <a:latin typeface="Arial"/>
                <a:ea typeface="Arial"/>
                <a:cs typeface="Arial"/>
              </a:defRPr>
            </a:lvl6pPr>
            <a:lvl7pPr algn="l">
              <a:buNone/>
              <a:defRPr sz="3300" b="1">
                <a:solidFill>
                  <a:srgbClr val="292722"/>
                </a:solidFill>
                <a:latin typeface="Arial"/>
                <a:ea typeface="Arial"/>
                <a:cs typeface="Arial"/>
              </a:defRPr>
            </a:lvl7pPr>
            <a:lvl8pPr algn="l">
              <a:buNone/>
              <a:defRPr sz="3300" b="1">
                <a:solidFill>
                  <a:srgbClr val="292722"/>
                </a:solidFill>
                <a:latin typeface="Arial"/>
                <a:ea typeface="Arial"/>
                <a:cs typeface="Arial"/>
              </a:defRPr>
            </a:lvl8pPr>
            <a:lvl9pPr algn="l">
              <a:buNone/>
              <a:defRPr sz="3300" b="1">
                <a:solidFill>
                  <a:srgbClr val="292722"/>
                </a:solidFill>
                <a:latin typeface="Arial"/>
                <a:ea typeface="Arial"/>
                <a:cs typeface="Arial"/>
              </a:defRPr>
            </a:lvl9pPr>
          </a:lstStyle>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We need a decision on delivery promotion</a:t>
            </a:r>
          </a:p>
          <a:p xmlns:a="http://schemas.openxmlformats.org/drawingml/2006/main">
            <a:pPr algn="l">
              <a:lnSpc>
                <a:spcPct val="115000"/>
              </a:lnSpc>
              <a:buNone/>
              <a:defRPr sz="3300" b="1">
                <a:solidFill>
                  <a:srgbClr val="292722"/>
                </a:solidFill>
                <a:latin typeface="Arial"/>
                <a:ea typeface="Arial"/>
                <a:cs typeface="Arial"/>
              </a:defRPr>
            </a:pPr>
            <a:r>
              <a:rPr sz="3300" b="1">
                <a:solidFill>
                  <a:srgbClr val="292722"/>
                </a:solidFill>
                <a:latin typeface="Arial"/>
                <a:ea typeface="Arial"/>
                <a:cs typeface="Arial"/>
              </a:rPr>
              <a:t>and the scale of cold-brew promotion.</a:t>
            </a:r>
          </a:p>
        </p:txBody>
      </p:sp>
      <p:sp>
        <p:nvSpPr>
          <p:cNvPr id="2" name="Body line 1">
            <a:extLst xmlns:a="http://schemas.openxmlformats.org/drawingml/2006/main">
              <a:ext uri="{FF2B5EF4-FFF2-40B4-BE49-F238E27FC236}">
                <a16:creationId xmlns:a16="http://schemas.microsoft.com/office/drawing/2014/main" id="{61B330D4-C848-4CD0-8320-7117D9475DD7}"/>
              </a:ext>
            </a:extLst>
          </p:cNvPr>
          <p:cNvSpPr>
            <a:spLocks xmlns:a="http://schemas.openxmlformats.org/drawingml/2006/main" noGrp="1"/>
          </p:cNvSpPr>
          <p:nvPr/>
        </p:nvSpPr>
        <p:spPr>
          <a:xfrm xmlns:a="http://schemas.openxmlformats.org/drawingml/2006/main">
            <a:off x="609600" y="2619375"/>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5D5851"/>
                </a:solidFill>
                <a:latin typeface="Arial"/>
                <a:ea typeface="Arial"/>
                <a:cs typeface="Arial"/>
              </a:defRPr>
            </a:defPPr>
            <a:lvl1pPr algn="l">
              <a:buNone/>
              <a:defRPr sz="2250" b="1">
                <a:solidFill>
                  <a:srgbClr val="315F50"/>
                </a:solidFill>
                <a:latin typeface="Arial"/>
                <a:ea typeface="Arial"/>
                <a:cs typeface="Arial"/>
              </a:defRPr>
            </a:lvl1pPr>
            <a:lvl2pPr algn="l">
              <a:buNone/>
              <a:defRPr sz="2250" b="1">
                <a:solidFill>
                  <a:srgbClr val="315F50"/>
                </a:solidFill>
                <a:latin typeface="Arial"/>
                <a:ea typeface="Arial"/>
                <a:cs typeface="Arial"/>
              </a:defRPr>
            </a:lvl2pPr>
            <a:lvl3pPr algn="l">
              <a:buNone/>
              <a:defRPr sz="2250" b="1">
                <a:solidFill>
                  <a:srgbClr val="315F50"/>
                </a:solidFill>
                <a:latin typeface="Arial"/>
                <a:ea typeface="Arial"/>
                <a:cs typeface="Arial"/>
              </a:defRPr>
            </a:lvl3pPr>
            <a:lvl4pPr algn="l">
              <a:buNone/>
              <a:defRPr sz="2250" b="1">
                <a:solidFill>
                  <a:srgbClr val="315F50"/>
                </a:solidFill>
                <a:latin typeface="Arial"/>
                <a:ea typeface="Arial"/>
                <a:cs typeface="Arial"/>
              </a:defRPr>
            </a:lvl4pPr>
            <a:lvl5pPr algn="l">
              <a:buNone/>
              <a:defRPr sz="2250" b="1">
                <a:solidFill>
                  <a:srgbClr val="315F50"/>
                </a:solidFill>
                <a:latin typeface="Arial"/>
                <a:ea typeface="Arial"/>
                <a:cs typeface="Arial"/>
              </a:defRPr>
            </a:lvl5pPr>
            <a:lvl6pPr algn="l">
              <a:buNone/>
              <a:defRPr sz="2250" b="1">
                <a:solidFill>
                  <a:srgbClr val="315F50"/>
                </a:solidFill>
                <a:latin typeface="Arial"/>
                <a:ea typeface="Arial"/>
                <a:cs typeface="Arial"/>
              </a:defRPr>
            </a:lvl6pPr>
            <a:lvl7pPr algn="l">
              <a:buNone/>
              <a:defRPr sz="2250" b="1">
                <a:solidFill>
                  <a:srgbClr val="315F50"/>
                </a:solidFill>
                <a:latin typeface="Arial"/>
                <a:ea typeface="Arial"/>
                <a:cs typeface="Arial"/>
              </a:defRPr>
            </a:lvl7pPr>
            <a:lvl8pPr algn="l">
              <a:buNone/>
              <a:defRPr sz="2250" b="1">
                <a:solidFill>
                  <a:srgbClr val="315F50"/>
                </a:solidFill>
                <a:latin typeface="Arial"/>
                <a:ea typeface="Arial"/>
                <a:cs typeface="Arial"/>
              </a:defRPr>
            </a:lvl8pPr>
            <a:lvl9pPr algn="l">
              <a:buNone/>
              <a:defRPr sz="2250" b="1">
                <a:solidFill>
                  <a:srgbClr val="315F50"/>
                </a:solidFill>
                <a:latin typeface="Arial"/>
                <a:ea typeface="Arial"/>
                <a:cs typeface="Arial"/>
              </a:defRPr>
            </a:lvl9pPr>
          </a:lstStyle>
          <a:p xmlns:a="http://schemas.openxmlformats.org/drawingml/2006/main">
            <a:pPr algn="l">
              <a:lnSpc>
                <a:spcPct val="115000"/>
              </a:lnSpc>
              <a:buNone/>
              <a:defRPr sz="1800" b="0">
                <a:solidFill>
                  <a:srgbClr val="5D5851"/>
                </a:solidFill>
                <a:latin typeface="Arial"/>
                <a:ea typeface="Arial"/>
                <a:cs typeface="Arial"/>
              </a:defRPr>
            </a:pPr>
            <a:r>
              <a:rPr sz="1800" b="1">
                <a:solidFill>
                  <a:srgbClr val="5D5851"/>
                </a:solidFill>
                <a:latin typeface="Arial"/>
                <a:ea typeface="Arial"/>
                <a:cs typeface="Arial"/>
              </a:rPr>
              <a:t>Delivery:</a:t>
            </a:r>
            <a:r>
              <a:rPr sz="1800" b="0">
                <a:solidFill>
                  <a:srgbClr val="5D5851"/>
                </a:solidFill>
                <a:latin typeface="Arial"/>
                <a:ea typeface="Arial"/>
                <a:cs typeface="Arial"/>
              </a:rPr>
              <a:t> expand or hold promotion? </a:t>
            </a:r>
            <a:r>
              <a:rPr sz="1800" b="1">
                <a:solidFill>
                  <a:srgbClr val="315F50"/>
                </a:solidFill>
                <a:latin typeface="Arial"/>
                <a:ea typeface="Arial"/>
                <a:cs typeface="Arial"/>
              </a:rPr>
              <a:t>Recommend hold</a:t>
            </a:r>
            <a:r>
              <a:rPr sz="1800" b="0">
                <a:solidFill>
                  <a:srgbClr val="5D5851"/>
                </a:solidFill>
                <a:latin typeface="Arial"/>
                <a:ea typeface="Arial"/>
                <a:cs typeface="Arial"/>
              </a:rPr>
              <a:t>: fees +$7,435.50 vs. sales +$3,400.</a:t>
            </a:r>
          </a:p>
        </p:txBody>
      </p:sp>
      <p:sp>
        <p:nvSpPr>
          <p:cNvPr id="3" name="Body line 2">
            <a:extLst xmlns:a="http://schemas.openxmlformats.org/drawingml/2006/main">
              <a:ext uri="{FF2B5EF4-FFF2-40B4-BE49-F238E27FC236}">
                <a16:creationId xmlns:a16="http://schemas.microsoft.com/office/drawing/2014/main" id="{ED802FD9-A6DA-405B-AF90-B5B331C52BEF}"/>
              </a:ext>
            </a:extLst>
          </p:cNvPr>
          <p:cNvSpPr>
            <a:spLocks xmlns:a="http://schemas.openxmlformats.org/drawingml/2006/main" noGrp="1"/>
          </p:cNvSpPr>
          <p:nvPr/>
        </p:nvSpPr>
        <p:spPr>
          <a:xfrm xmlns:a="http://schemas.openxmlformats.org/drawingml/2006/main">
            <a:off x="609600" y="3714750"/>
            <a:ext cx="109728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t">
            <a:noAutofit/>
          </a:bodyPr>
          <a:lstStyle xmlns:a="http://schemas.openxmlformats.org/drawingml/2006/main">
            <a:defPPr algn="l">
              <a:defRPr sz="1800" b="0">
                <a:solidFill>
                  <a:srgbClr val="5D5851"/>
                </a:solidFill>
                <a:latin typeface="Arial"/>
                <a:ea typeface="Arial"/>
                <a:cs typeface="Arial"/>
              </a:defRPr>
            </a:defPPr>
            <a:lvl1pPr algn="l">
              <a:buNone/>
              <a:defRPr sz="2250" b="1">
                <a:solidFill>
                  <a:srgbClr val="315F50"/>
                </a:solidFill>
                <a:latin typeface="Arial"/>
                <a:ea typeface="Arial"/>
                <a:cs typeface="Arial"/>
              </a:defRPr>
            </a:lvl1pPr>
            <a:lvl2pPr algn="l">
              <a:buNone/>
              <a:defRPr sz="2250" b="1">
                <a:solidFill>
                  <a:srgbClr val="315F50"/>
                </a:solidFill>
                <a:latin typeface="Arial"/>
                <a:ea typeface="Arial"/>
                <a:cs typeface="Arial"/>
              </a:defRPr>
            </a:lvl2pPr>
            <a:lvl3pPr algn="l">
              <a:buNone/>
              <a:defRPr sz="2250" b="1">
                <a:solidFill>
                  <a:srgbClr val="315F50"/>
                </a:solidFill>
                <a:latin typeface="Arial"/>
                <a:ea typeface="Arial"/>
                <a:cs typeface="Arial"/>
              </a:defRPr>
            </a:lvl3pPr>
            <a:lvl4pPr algn="l">
              <a:buNone/>
              <a:defRPr sz="2250" b="1">
                <a:solidFill>
                  <a:srgbClr val="315F50"/>
                </a:solidFill>
                <a:latin typeface="Arial"/>
                <a:ea typeface="Arial"/>
                <a:cs typeface="Arial"/>
              </a:defRPr>
            </a:lvl4pPr>
            <a:lvl5pPr algn="l">
              <a:buNone/>
              <a:defRPr sz="2250" b="1">
                <a:solidFill>
                  <a:srgbClr val="315F50"/>
                </a:solidFill>
                <a:latin typeface="Arial"/>
                <a:ea typeface="Arial"/>
                <a:cs typeface="Arial"/>
              </a:defRPr>
            </a:lvl5pPr>
            <a:lvl6pPr algn="l">
              <a:buNone/>
              <a:defRPr sz="2250" b="1">
                <a:solidFill>
                  <a:srgbClr val="315F50"/>
                </a:solidFill>
                <a:latin typeface="Arial"/>
                <a:ea typeface="Arial"/>
                <a:cs typeface="Arial"/>
              </a:defRPr>
            </a:lvl6pPr>
            <a:lvl7pPr algn="l">
              <a:buNone/>
              <a:defRPr sz="2250" b="1">
                <a:solidFill>
                  <a:srgbClr val="315F50"/>
                </a:solidFill>
                <a:latin typeface="Arial"/>
                <a:ea typeface="Arial"/>
                <a:cs typeface="Arial"/>
              </a:defRPr>
            </a:lvl7pPr>
            <a:lvl8pPr algn="l">
              <a:buNone/>
              <a:defRPr sz="2250" b="1">
                <a:solidFill>
                  <a:srgbClr val="315F50"/>
                </a:solidFill>
                <a:latin typeface="Arial"/>
                <a:ea typeface="Arial"/>
                <a:cs typeface="Arial"/>
              </a:defRPr>
            </a:lvl8pPr>
            <a:lvl9pPr algn="l">
              <a:buNone/>
              <a:defRPr sz="2250" b="1">
                <a:solidFill>
                  <a:srgbClr val="315F50"/>
                </a:solidFill>
                <a:latin typeface="Arial"/>
                <a:ea typeface="Arial"/>
                <a:cs typeface="Arial"/>
              </a:defRPr>
            </a:lvl9pPr>
          </a:lstStyle>
          <a:p xmlns:a="http://schemas.openxmlformats.org/drawingml/2006/main">
            <a:pPr algn="l">
              <a:lnSpc>
                <a:spcPct val="115000"/>
              </a:lnSpc>
              <a:buNone/>
              <a:defRPr sz="1800" b="0">
                <a:solidFill>
                  <a:srgbClr val="5D5851"/>
                </a:solidFill>
                <a:latin typeface="Arial"/>
                <a:ea typeface="Arial"/>
                <a:cs typeface="Arial"/>
              </a:defRPr>
            </a:pPr>
            <a:r>
              <a:rPr sz="1800" b="1">
                <a:solidFill>
                  <a:srgbClr val="5D5851"/>
                </a:solidFill>
                <a:latin typeface="Arial"/>
                <a:ea typeface="Arial"/>
                <a:cs typeface="Arial"/>
              </a:rPr>
              <a:t>Cold brew:</a:t>
            </a:r>
            <a:r>
              <a:rPr sz="1800" b="0">
                <a:solidFill>
                  <a:srgbClr val="5D5851"/>
                </a:solidFill>
                <a:latin typeface="Arial"/>
                <a:ea typeface="Arial"/>
                <a:cs typeface="Arial"/>
              </a:rPr>
              <a:t> broad promotion or a limited test? </a:t>
            </a:r>
            <a:r>
              <a:rPr sz="1800" b="1">
                <a:solidFill>
                  <a:srgbClr val="315F50"/>
                </a:solidFill>
                <a:latin typeface="Arial"/>
                <a:ea typeface="Arial"/>
                <a:cs typeface="Arial"/>
              </a:rPr>
              <a:t>Recommend test</a:t>
            </a:r>
            <a:r>
              <a:rPr sz="1800" b="0">
                <a:solidFill>
                  <a:srgbClr val="5D5851"/>
                </a:solidFill>
                <a:latin typeface="Arial"/>
                <a:ea typeface="Arial"/>
                <a:cs typeface="Arial"/>
              </a:rPr>
              <a:t>: $58,000 sales, added profit unproven.</a:t>
            </a:r>
          </a:p>
        </p:txBody>
      </p:sp>
    </p:spTree>
    <p:extLst>
      <p:ext uri="{BB962C8B-B14F-4D97-AF65-F5344CB8AC3E}">
        <p14:creationId xmlns:p14="http://schemas.microsoft.com/office/powerpoint/2010/main" val="1996193502"/>
      </p:ext>
    </p:extLst>
  </p:cSld>
</p:sld>
</file>

<file path=ppt/theme/theme1.xml><?xml version="1.0" encoding="utf-8"?>
<a:theme xmlns:a="http://schemas.openxmlformats.org/drawingml/2006/main" name="ChatGPT">
  <a:themeElements>
    <a:clrScheme name="Hilltop Coffee">
      <a:dk1>
        <a:srgbClr val="292722"/>
      </a:dk1>
      <a:lt1>
        <a:srgbClr val="FFFFFF"/>
      </a:lt1>
      <a:dk2>
        <a:srgbClr val="5D5851"/>
      </a:dk2>
      <a:lt2>
        <a:srgbClr val="DED5CA"/>
      </a:lt2>
      <a:accent1>
        <a:srgbClr val="315F50"/>
      </a:accent1>
      <a:accent2>
        <a:srgbClr val="A06943"/>
      </a:accent2>
      <a:accent3>
        <a:srgbClr val="B7A999"/>
      </a:accent3>
      <a:accent4>
        <a:srgbClr val="7D5947"/>
      </a:accent4>
      <a:accent5>
        <a:srgbClr val="68756B"/>
      </a:accent5>
      <a:accent6>
        <a:srgbClr val="D3C4AE"/>
      </a:accent6>
      <a:hlink>
        <a:srgbClr val="315F50"/>
      </a:hlink>
      <a:folHlink>
        <a:srgbClr val="A06943"/>
      </a:folHlink>
    </a:clrScheme>
    <a:fontScheme name="">
      <a:majorFont>
        <a:latin typeface="Arial"/>
        <a:ea typeface=""/>
        <a:cs typeface=""/>
      </a:majorFont>
      <a:minorFont>
        <a:latin typeface="Arial"/>
        <a:ea typeface=""/>
        <a:cs typeface=""/>
      </a:minorFont>
    </a:fontScheme>
    <a:fmtScheme name="Hilltop Coffee">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2026-10-20T04:44:03.9500000Z</dcterms:created>
  <dcterms:modified xsi:type="dcterms:W3CDTF">2026-10-20T04:44:03.9500000Z</dcterms:modified>
</coreProperties>
</file>