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charts/chart1.xml" ContentType="application/vnd.openxmlformats-officedocument.drawingml.chart+xml"/>
  <Override PartName="/ppt/slideMasters/slideMaster2.xml" ContentType="application/vnd.openxmlformats-officedocument.presentationml.slideMaster+xml"/>
  <Override PartName="/ppt/slides/slide2.xml" ContentType="application/vnd.openxmlformats-officedocument.presentationml.slide+xml"/>
  <Override PartName="/ppt/charts/chart2.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charts/chart3.xml" ContentType="application/vnd.openxmlformats-officedocument.drawingml.chart+xml"/>
  <Override PartName="/ppt/charts/chart4.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5.xml" ContentType="application/vnd.openxmlformats-officedocument.drawingml.chart+xml"/>
  <Override PartName="/ppt/charts/chart6.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ottom line" id="{b74eff24-1884-2ad2-067e-cbfc76c91b8b}">
          <p14:sldIdLst>
            <p14:sldId id="256"/>
          </p14:sldIdLst>
        </p14:section>
        <p14:section name="Findings" id="{2f05c6b7-af65-72cd-528f-7e5c9cd26a43}">
          <p14:sldIdLst>
            <p14:sldId id="257"/>
            <p14:sldId id="258"/>
            <p14:sldId id="259"/>
          </p14:sldIdLst>
        </p14:section>
        <p14:section name="Decision" id="{73c0da16-f2e4-df68-bc04-22f9c9440b5b}">
          <p14:sldIdLst>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1" i="0" u="none" strike="noStrike">
                <a:solidFill>
                  <a:schemeClr val="tx1"/>
                </a:solidFill>
                <a:latin typeface="+mn-lt"/>
              </a:defRPr>
            </a:pPr>
            <a:r>
              <a:rPr sz="1400" b="1" i="0" u="none" strike="noStrike">
                <a:solidFill>
                  <a:schemeClr val="tx1"/>
                </a:solidFill>
                <a:latin typeface="+mn-lt"/>
              </a:rPr>
              <a:t>Total sales, all three stores</a:t>
            </a:r>
          </a:p>
        </c:rich>
      </c:tx>
      <c:layout/>
      <c:overlay val="0"/>
    </c:title>
    <c:autoTitleDeleted val="0"/>
    <c:plotArea>
      <c:layout/>
      <c:barChart>
        <c:barDir val="col"/>
        <c:grouping val="clustered"/>
        <c:varyColors val="0"/>
        <c:ser>
          <c:idx val="0"/>
          <c:order val="0"/>
          <c:tx>
            <c:strRef>
              <c:f>Sheet1!$B$1</c:f>
              <c:strCache>
                <c:ptCount val="1"/>
                <c:pt idx="0">
                  <c:v>Total sales (USD)</c:v>
                </c:pt>
              </c:strCache>
            </c:strRef>
          </c:tx>
          <c:spPr>
            <a:solidFill>
              <a:srgbClr val="D8C7B6"/>
            </a:solidFill>
            <a:effectLst/>
          </c:spPr>
          <c:invertIfNegative val="0"/>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dPt>
            <c:idx val="0"/>
            <c:invertIfNegative val="0"/>
            <c:bubble3D val="0"/>
            <c:spPr>
              <a:solidFill>
                <a:srgbClr val="D8C7B6"/>
              </a:solidFill>
              <a:effectLst/>
            </c:spPr>
          </c:dPt>
          <c:dPt>
            <c:idx val="1"/>
            <c:invertIfNegative val="0"/>
            <c:bubble3D val="0"/>
            <c:spPr>
              <a:solidFill>
                <a:srgbClr val="D8C7B6"/>
              </a:solidFill>
              <a:effectLst/>
            </c:spPr>
          </c:dPt>
          <c:dPt>
            <c:idx val="2"/>
            <c:invertIfNegative val="0"/>
            <c:bubble3D val="0"/>
            <c:spPr>
              <a:solidFill>
                <a:srgbClr val="C77B30"/>
              </a:solidFill>
              <a:effectLst/>
            </c:spPr>
          </c:dPt>
          <c:cat>
            <c:multiLvlStrRef>
              <c:f>Sheet1!$A$2:$A$4</c:f>
              <c:multiLvlStrCache>
                <c:ptCount val="3"/>
                <c:lvl>
                  <c:pt idx="0">
                    <c:v>Q3 2025</c:v>
                  </c:pt>
                  <c:pt idx="1">
                    <c:v>Q2 2026</c:v>
                  </c:pt>
                  <c:pt idx="2">
                    <c:v>Q3 2026</c:v>
                  </c:pt>
                </c:lvl>
              </c:multiLvlStrCache>
            </c:multiLvlStrRef>
          </c:cat>
          <c:val>
            <c:numRef>
              <c:f>Sheet1!$B$2:$B$4</c:f>
              <c:numCache>
                <c:formatCode>General</c:formatCode>
                <c:ptCount val="3"/>
                <c:pt idx="0">
                  <c:v>376000</c:v>
                </c:pt>
                <c:pt idx="1">
                  <c:v>410800</c:v>
                </c:pt>
                <c:pt idx="2">
                  <c:v>414200</c:v>
                </c:pt>
              </c:numCache>
            </c:numRef>
          </c:val>
        </c:ser>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8C7B6"/>
            </a:solidFill>
            <a:prstDash val="solid"/>
            <a:round/>
          </a:ln>
        </c:spPr>
        <c:txPr>
          <a:bodyPr/>
          <a:lstStyle/>
          <a:p>
            <a:pPr>
              <a:defRPr sz="1300" b="0" i="0" u="none" strike="noStrike">
                <a:solidFill>
                  <a:schemeClr val="tx1"/>
                </a:solidFill>
                <a:latin typeface="+mn-lt"/>
              </a:defRPr>
            </a:pPr>
            <a:endParaRPr lang="en-US"/>
          </a:p>
        </c:txPr>
        <c:crossAx val="2094734552"/>
        <c:crosses val="autoZero"/>
        <c:auto val="1"/>
        <c:lblAlgn val="ctr"/>
        <c:noMultiLvlLbl val="1"/>
      </c:catAx>
      <c:valAx>
        <c:axId val="2094734552"/>
        <c:scaling>
          <c:orientation val="minMax"/>
          <c:max val="4700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1" i="0" u="none" strike="noStrike">
                <a:solidFill>
                  <a:schemeClr val="tx1"/>
                </a:solidFill>
                <a:latin typeface="+mn-lt"/>
              </a:defRPr>
            </a:pPr>
            <a:r>
              <a:rPr sz="1400" b="1" i="0" u="none" strike="noStrike">
                <a:solidFill>
                  <a:schemeClr val="tx1"/>
                </a:solidFill>
                <a:latin typeface="+mn-lt"/>
              </a:rPr>
              <a:t>Change in sales, Q3 vs Q2 2026</a:t>
            </a:r>
          </a:p>
        </c:rich>
      </c:tx>
      <c:layout/>
      <c:overlay val="0"/>
    </c:title>
    <c:autoTitleDeleted val="0"/>
    <c:plotArea>
      <c:layout/>
      <c:barChart>
        <c:barDir val="bar"/>
        <c:grouping val="clustered"/>
        <c:varyColors val="0"/>
        <c:ser>
          <c:idx val="0"/>
          <c:order val="0"/>
          <c:tx>
            <c:strRef>
              <c:f>Sheet1!$B$1</c:f>
              <c:strCache>
                <c:ptCount val="1"/>
                <c:pt idx="0">
                  <c:v>Change vs Q2 2026 (USD)</c:v>
                </c:pt>
              </c:strCache>
            </c:strRef>
          </c:tx>
          <c:spPr>
            <a:solidFill>
              <a:srgbClr val="4E7D5B"/>
            </a:solidFill>
            <a:effectLst/>
          </c:spPr>
          <c:invertIfNegative val="0"/>
          <c:dLbls>
            <c:numFmt formatCode="+$#,##0.0,&quot;k&quot;;-$#,##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dPt>
            <c:idx val="0"/>
            <c:invertIfNegative val="0"/>
            <c:bubble3D val="0"/>
            <c:spPr>
              <a:solidFill>
                <a:srgbClr val="4E7D5B"/>
              </a:solidFill>
              <a:effectLst/>
            </c:spPr>
          </c:dPt>
          <c:dPt>
            <c:idx val="1"/>
            <c:invertIfNegative val="0"/>
            <c:bubble3D val="0"/>
            <c:spPr>
              <a:solidFill>
                <a:srgbClr val="4E7D5B"/>
              </a:solidFill>
              <a:effectLst/>
            </c:spPr>
          </c:dPt>
          <c:dPt>
            <c:idx val="2"/>
            <c:invertIfNegative val="0"/>
            <c:bubble3D val="0"/>
            <c:spPr>
              <a:solidFill>
                <a:srgbClr val="B03A2E"/>
              </a:solidFill>
              <a:effectLst/>
            </c:spPr>
          </c:dPt>
          <c:cat>
            <c:multiLvlStrRef>
              <c:f>Sheet1!$A$2:$A$4</c:f>
              <c:multiLvlStrCache>
                <c:ptCount val="3"/>
                <c:lvl>
                  <c:pt idx="0">
                    <c:v>Downtown</c:v>
                  </c:pt>
                  <c:pt idx="1">
                    <c:v>Campus</c:v>
                  </c:pt>
                  <c:pt idx="2">
                    <c:v>Riverside</c:v>
                  </c:pt>
                </c:lvl>
              </c:multiLvlStrCache>
            </c:multiLvlStrRef>
          </c:cat>
          <c:val>
            <c:numRef>
              <c:f>Sheet1!$B$2:$B$4</c:f>
              <c:numCache>
                <c:formatCode>General</c:formatCode>
                <c:ptCount val="3"/>
                <c:pt idx="0">
                  <c:v>9700</c:v>
                </c:pt>
                <c:pt idx="1">
                  <c:v>5500</c:v>
                </c:pt>
                <c:pt idx="2">
                  <c:v>-11800</c:v>
                </c:pt>
              </c:numCache>
            </c:numRef>
          </c:val>
        </c:ser>
        <c:dLbls>
          <c:numFmt formatCode="+$#,##0.0,&quot;k&quot;;-$#,##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low"/>
        <c:spPr>
          <a:ln w="12700" cap="flat">
            <a:solidFill>
              <a:srgbClr val="D8C7B6"/>
            </a:solidFill>
            <a:prstDash val="solid"/>
            <a:round/>
          </a:ln>
        </c:spPr>
        <c:txPr>
          <a:bodyPr/>
          <a:lstStyle/>
          <a:p>
            <a:pPr>
              <a:defRPr sz="1300" b="0" i="0" u="none" strike="noStrike">
                <a:solidFill>
                  <a:schemeClr val="tx1"/>
                </a:solidFill>
                <a:latin typeface="+mn-lt"/>
              </a:defRPr>
            </a:pPr>
            <a:endParaRPr lang="en-US"/>
          </a:p>
        </c:txPr>
        <c:crossAx val="2094734552"/>
        <c:crosses val="autoZero"/>
        <c:auto val="1"/>
        <c:lblAlgn val="ctr"/>
        <c:noMultiLvlLbl val="1"/>
      </c:catAx>
      <c:valAx>
        <c:axId val="2094734552"/>
        <c:scaling>
          <c:orientation val="minMax"/>
          <c:max val="15000"/>
          <c:min val="-1800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1" i="0" u="none" strike="noStrike">
                <a:solidFill>
                  <a:schemeClr val="tx1"/>
                </a:solidFill>
                <a:latin typeface="+mn-lt"/>
              </a:defRPr>
            </a:pPr>
            <a:r>
              <a:rPr sz="1400" b="1" i="0" u="none" strike="noStrike">
                <a:solidFill>
                  <a:schemeClr val="tx1"/>
                </a:solidFill>
                <a:latin typeface="+mn-lt"/>
              </a:rPr>
              <a:t>Total sales by month, all three stores</a:t>
            </a:r>
          </a:p>
        </c:rich>
      </c:tx>
      <c:layout/>
      <c:overlay val="0"/>
    </c:title>
    <c:autoTitleDeleted val="0"/>
    <c:plotArea>
      <c:layout/>
      <c:barChart>
        <c:barDir val="col"/>
        <c:grouping val="clustered"/>
        <c:varyColors val="0"/>
        <c:ser>
          <c:idx val="0"/>
          <c:order val="0"/>
          <c:tx>
            <c:strRef>
              <c:f>Sheet1!$B$1</c:f>
              <c:strCache>
                <c:ptCount val="1"/>
                <c:pt idx="0">
                  <c:v>Total sales (USD)</c:v>
                </c:pt>
              </c:strCache>
            </c:strRef>
          </c:tx>
          <c:spPr>
            <a:solidFill>
              <a:srgbClr val="D8C7B6"/>
            </a:solidFill>
            <a:effectLst/>
          </c:spPr>
          <c:invertIfNegative val="0"/>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dPt>
            <c:idx val="0"/>
            <c:invertIfNegative val="0"/>
            <c:bubble3D val="0"/>
            <c:spPr>
              <a:solidFill>
                <a:srgbClr val="D8C7B6"/>
              </a:solidFill>
              <a:effectLst/>
            </c:spPr>
          </c:dPt>
          <c:dPt>
            <c:idx val="1"/>
            <c:invertIfNegative val="0"/>
            <c:bubble3D val="0"/>
            <c:spPr>
              <a:solidFill>
                <a:srgbClr val="D8C7B6"/>
              </a:solidFill>
              <a:effectLst/>
            </c:spPr>
          </c:dPt>
          <c:dPt>
            <c:idx val="2"/>
            <c:invertIfNegative val="0"/>
            <c:bubble3D val="0"/>
            <c:spPr>
              <a:solidFill>
                <a:srgbClr val="C77B30"/>
              </a:solidFill>
              <a:effectLst/>
            </c:spPr>
          </c:dPt>
          <c:cat>
            <c:multiLvlStrRef>
              <c:f>Sheet1!$A$2:$A$4</c:f>
              <c:multiLvlStrCache>
                <c:ptCount val="3"/>
                <c:lvl>
                  <c:pt idx="0">
                    <c:v>Jul</c:v>
                  </c:pt>
                  <c:pt idx="1">
                    <c:v>Aug</c:v>
                  </c:pt>
                  <c:pt idx="2">
                    <c:v>Sep</c:v>
                  </c:pt>
                </c:lvl>
              </c:multiLvlStrCache>
            </c:multiLvlStrRef>
          </c:cat>
          <c:val>
            <c:numRef>
              <c:f>Sheet1!$B$2:$B$4</c:f>
              <c:numCache>
                <c:formatCode>General</c:formatCode>
                <c:ptCount val="3"/>
                <c:pt idx="0">
                  <c:v>134500</c:v>
                </c:pt>
                <c:pt idx="1">
                  <c:v>128800</c:v>
                </c:pt>
                <c:pt idx="2">
                  <c:v>150900</c:v>
                </c:pt>
              </c:numCache>
            </c:numRef>
          </c:val>
        </c:ser>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8C7B6"/>
            </a:solidFill>
            <a:prstDash val="solid"/>
            <a:round/>
          </a:ln>
        </c:spPr>
        <c:txPr>
          <a:bodyPr/>
          <a:lstStyle/>
          <a:p>
            <a:pPr>
              <a:defRPr sz="1300" b="0" i="0" u="none" strike="noStrike">
                <a:solidFill>
                  <a:schemeClr val="tx1"/>
                </a:solidFill>
                <a:latin typeface="+mn-lt"/>
              </a:defRPr>
            </a:pPr>
            <a:endParaRPr lang="en-US"/>
          </a:p>
        </c:txPr>
        <c:crossAx val="2094734552"/>
        <c:crosses val="autoZero"/>
        <c:auto val="1"/>
        <c:lblAlgn val="ctr"/>
        <c:noMultiLvlLbl val="1"/>
      </c:catAx>
      <c:valAx>
        <c:axId val="2094734552"/>
        <c:scaling>
          <c:orientation val="minMax"/>
          <c:max val="1750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1" i="0" u="none" strike="noStrike">
                <a:solidFill>
                  <a:schemeClr val="tx1"/>
                </a:solidFill>
                <a:latin typeface="+mn-lt"/>
              </a:defRPr>
            </a:pPr>
            <a:r>
              <a:rPr sz="1400" b="1" i="0" u="none" strike="noStrike">
                <a:solidFill>
                  <a:schemeClr val="tx1"/>
                </a:solidFill>
                <a:latin typeface="+mn-lt"/>
              </a:rPr>
              <a:t>Q3 sales by category</a:t>
            </a:r>
          </a:p>
        </c:rich>
      </c:tx>
      <c:layout/>
      <c:overlay val="0"/>
    </c:title>
    <c:autoTitleDeleted val="0"/>
    <c:plotArea>
      <c:layout/>
      <c:barChart>
        <c:barDir val="bar"/>
        <c:grouping val="clustered"/>
        <c:varyColors val="0"/>
        <c:ser>
          <c:idx val="0"/>
          <c:order val="0"/>
          <c:tx>
            <c:strRef>
              <c:f>Sheet1!$B$1</c:f>
              <c:strCache>
                <c:ptCount val="1"/>
                <c:pt idx="0">
                  <c:v>Q3 sales (USD)</c:v>
                </c:pt>
              </c:strCache>
            </c:strRef>
          </c:tx>
          <c:spPr>
            <a:solidFill>
              <a:srgbClr val="D8C7B6"/>
            </a:solidFill>
            <a:effectLst/>
          </c:spPr>
          <c:invertIfNegative val="0"/>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dPt>
            <c:idx val="0"/>
            <c:invertIfNegative val="0"/>
            <c:bubble3D val="0"/>
            <c:spPr>
              <a:solidFill>
                <a:srgbClr val="D8C7B6"/>
              </a:solidFill>
              <a:effectLst/>
            </c:spPr>
          </c:dPt>
          <c:dPt>
            <c:idx val="1"/>
            <c:invertIfNegative val="0"/>
            <c:bubble3D val="0"/>
            <c:spPr>
              <a:solidFill>
                <a:srgbClr val="D8C7B6"/>
              </a:solidFill>
              <a:effectLst/>
            </c:spPr>
          </c:dPt>
          <c:dPt>
            <c:idx val="2"/>
            <c:invertIfNegative val="0"/>
            <c:bubble3D val="0"/>
            <c:spPr>
              <a:solidFill>
                <a:srgbClr val="C77B30"/>
              </a:solidFill>
              <a:effectLst/>
            </c:spPr>
          </c:dPt>
          <c:dPt>
            <c:idx val="3"/>
            <c:invertIfNegative val="0"/>
            <c:bubble3D val="0"/>
            <c:spPr>
              <a:solidFill>
                <a:srgbClr val="D8C7B6"/>
              </a:solidFill>
              <a:effectLst/>
            </c:spPr>
          </c:dPt>
          <c:dPt>
            <c:idx val="4"/>
            <c:invertIfNegative val="0"/>
            <c:bubble3D val="0"/>
            <c:spPr>
              <a:solidFill>
                <a:srgbClr val="D8C7B6"/>
              </a:solidFill>
              <a:effectLst/>
            </c:spPr>
          </c:dPt>
          <c:cat>
            <c:multiLvlStrRef>
              <c:f>Sheet1!$A$2:$A$6</c:f>
              <c:multiLvlStrCache>
                <c:ptCount val="5"/>
                <c:lvl>
                  <c:pt idx="0">
                    <c:v>Coffee</c:v>
                  </c:pt>
                  <c:pt idx="1">
                    <c:v>Bakery</c:v>
                  </c:pt>
                  <c:pt idx="2">
                    <c:v>Cold brew (new)</c:v>
                  </c:pt>
                  <c:pt idx="3">
                    <c:v>Tea</c:v>
                  </c:pt>
                  <c:pt idx="4">
                    <c:v>Merch &amp; beans</c:v>
                  </c:pt>
                </c:lvl>
              </c:multiLvlStrCache>
            </c:multiLvlStrRef>
          </c:cat>
          <c:val>
            <c:numRef>
              <c:f>Sheet1!$B$2:$B$6</c:f>
              <c:numCache>
                <c:formatCode>General</c:formatCode>
                <c:ptCount val="5"/>
                <c:pt idx="0">
                  <c:v>215400</c:v>
                </c:pt>
                <c:pt idx="1">
                  <c:v>78700</c:v>
                </c:pt>
                <c:pt idx="2">
                  <c:v>58000</c:v>
                </c:pt>
                <c:pt idx="3">
                  <c:v>45600</c:v>
                </c:pt>
                <c:pt idx="4">
                  <c:v>16500</c:v>
                </c:pt>
              </c:numCache>
            </c:numRef>
          </c:val>
        </c:ser>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8C7B6"/>
            </a:solidFill>
            <a:prstDash val="solid"/>
            <a:round/>
          </a:ln>
        </c:spPr>
        <c:txPr>
          <a:bodyPr/>
          <a:lstStyle/>
          <a:p>
            <a:pPr>
              <a:defRPr sz="1300" b="0" i="0" u="none" strike="noStrike">
                <a:solidFill>
                  <a:schemeClr val="tx1"/>
                </a:solidFill>
                <a:latin typeface="+mn-lt"/>
              </a:defRPr>
            </a:pPr>
            <a:endParaRPr lang="en-US"/>
          </a:p>
        </c:txPr>
        <c:crossAx val="2094734552"/>
        <c:crosses val="autoZero"/>
        <c:auto val="1"/>
        <c:lblAlgn val="ctr"/>
        <c:noMultiLvlLbl val="1"/>
      </c:catAx>
      <c:valAx>
        <c:axId val="2094734552"/>
        <c:scaling>
          <c:orientation val="minMax"/>
          <c:max val="26500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1" i="0" u="none" strike="noStrike">
                <a:solidFill>
                  <a:schemeClr val="tx1"/>
                </a:solidFill>
                <a:latin typeface="+mn-lt"/>
              </a:defRPr>
            </a:pPr>
            <a:r>
              <a:rPr sz="1400" b="1" i="0" u="none" strike="noStrike">
                <a:solidFill>
                  <a:schemeClr val="tx1"/>
                </a:solidFill>
                <a:latin typeface="+mn-lt"/>
              </a:rPr>
              <a:t>Share of sales by channel</a:t>
            </a:r>
          </a:p>
        </c:rich>
      </c:tx>
      <c:layout/>
      <c:overlay val="0"/>
    </c:title>
    <c:autoTitleDeleted val="0"/>
    <c:plotArea>
      <c:layout/>
      <c:barChart>
        <c:barDir val="col"/>
        <c:grouping val="clustered"/>
        <c:varyColors val="0"/>
        <c:ser>
          <c:idx val="0"/>
          <c:order val="0"/>
          <c:tx>
            <c:strRef>
              <c:f>Sheet1!$B$1</c:f>
              <c:strCache>
                <c:ptCount val="1"/>
                <c:pt idx="0">
                  <c:v>Q2 2026</c:v>
                </c:pt>
              </c:strCache>
            </c:strRef>
          </c:tx>
          <c:spPr>
            <a:solidFill>
              <a:schemeClr val="accent2"/>
            </a:solidFill>
            <a:effectLst/>
          </c:spPr>
          <c:invertIfNegative val="0"/>
          <c:dLbls>
            <c:numFmt formatCode="0%"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cat>
            <c:multiLvlStrRef>
              <c:f>Sheet1!$A$2:$A$4</c:f>
              <c:multiLvlStrCache>
                <c:ptCount val="3"/>
                <c:lvl>
                  <c:pt idx="0">
                    <c:v>Dine-in</c:v>
                  </c:pt>
                  <c:pt idx="1">
                    <c:v>Takeaway</c:v>
                  </c:pt>
                  <c:pt idx="2">
                    <c:v>Delivery</c:v>
                  </c:pt>
                </c:lvl>
              </c:multiLvlStrCache>
            </c:multiLvlStrRef>
          </c:cat>
          <c:val>
            <c:numRef>
              <c:f>Sheet1!$B$2:$B$4</c:f>
              <c:numCache>
                <c:formatCode>General</c:formatCode>
                <c:ptCount val="3"/>
                <c:pt idx="0">
                  <c:v>0.45</c:v>
                </c:pt>
                <c:pt idx="1">
                  <c:v>0.33</c:v>
                </c:pt>
                <c:pt idx="2">
                  <c:v>0.22</c:v>
                </c:pt>
              </c:numCache>
            </c:numRef>
          </c:val>
        </c:ser>
        <c:ser>
          <c:idx val="1"/>
          <c:order val="1"/>
          <c:tx>
            <c:strRef>
              <c:f>Sheet1!$C$1</c:f>
              <c:strCache>
                <c:ptCount val="1"/>
                <c:pt idx="0">
                  <c:v>Q3 2026</c:v>
                </c:pt>
              </c:strCache>
            </c:strRef>
          </c:tx>
          <c:spPr>
            <a:solidFill>
              <a:schemeClr val="accent1"/>
            </a:solidFill>
            <a:effectLst/>
          </c:spPr>
          <c:invertIfNegative val="0"/>
          <c:dLbls>
            <c:numFmt formatCode="0%"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cat>
            <c:multiLvlStrRef>
              <c:f>Sheet1!$A$2:$A$4</c:f>
              <c:multiLvlStrCache>
                <c:ptCount val="3"/>
                <c:lvl>
                  <c:pt idx="0">
                    <c:v>Dine-in</c:v>
                  </c:pt>
                  <c:pt idx="1">
                    <c:v>Takeaway</c:v>
                  </c:pt>
                  <c:pt idx="2">
                    <c:v>Delivery</c:v>
                  </c:pt>
                </c:lvl>
              </c:multiLvlStrCache>
            </c:multiLvlStrRef>
          </c:cat>
          <c:val>
            <c:numRef>
              <c:f>Sheet1!$C$2:$C$4</c:f>
              <c:numCache>
                <c:formatCode>General</c:formatCode>
                <c:ptCount val="3"/>
                <c:pt idx="0">
                  <c:v>0.41</c:v>
                </c:pt>
                <c:pt idx="1">
                  <c:v>0.3</c:v>
                </c:pt>
                <c:pt idx="2">
                  <c:v>0.29</c:v>
                </c:pt>
              </c:numCache>
            </c:numRef>
          </c:val>
        </c:ser>
        <c:dLbls>
          <c:numFmt formatCode="0%"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8C7B6"/>
            </a:solidFill>
            <a:prstDash val="solid"/>
            <a:round/>
          </a:ln>
        </c:spPr>
        <c:txPr>
          <a:bodyPr/>
          <a:lstStyle/>
          <a:p>
            <a:pPr>
              <a:defRPr sz="1300" b="0" i="0" u="none" strike="noStrike">
                <a:solidFill>
                  <a:schemeClr val="tx1"/>
                </a:solidFill>
                <a:latin typeface="+mn-lt"/>
              </a:defRPr>
            </a:pPr>
            <a:endParaRPr lang="en-US"/>
          </a:p>
        </c:txPr>
        <c:crossAx val="2094734552"/>
        <c:crosses val="autoZero"/>
        <c:auto val="1"/>
        <c:lblAlgn val="ctr"/>
        <c:noMultiLvlLbl val="1"/>
      </c:catAx>
      <c:valAx>
        <c:axId val="2094734552"/>
        <c:scaling>
          <c:orientation val="minMax"/>
          <c:max val="0.55"/>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300">
              <a:solidFill>
                <a:schemeClr val="tx1"/>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1" i="0" u="none" strike="noStrike">
                <a:solidFill>
                  <a:schemeClr val="tx1"/>
                </a:solidFill>
                <a:latin typeface="+mn-lt"/>
              </a:defRPr>
            </a:pPr>
            <a:r>
              <a:rPr sz="1400" b="1" i="0" u="none" strike="noStrike">
                <a:solidFill>
                  <a:schemeClr val="tx1"/>
                </a:solidFill>
                <a:latin typeface="+mn-lt"/>
              </a:rPr>
              <a:t>Change vs Q2 2026</a:t>
            </a:r>
          </a:p>
        </c:rich>
      </c:tx>
      <c:layout/>
      <c:overlay val="0"/>
    </c:title>
    <c:autoTitleDeleted val="0"/>
    <c:plotArea>
      <c:layout/>
      <c:barChart>
        <c:barDir val="bar"/>
        <c:grouping val="clustered"/>
        <c:varyColors val="0"/>
        <c:ser>
          <c:idx val="0"/>
          <c:order val="0"/>
          <c:tx>
            <c:strRef>
              <c:f>Sheet1!$B$1</c:f>
              <c:strCache>
                <c:ptCount val="1"/>
                <c:pt idx="0">
                  <c:v>Change vs Q2 2026 (USD)</c:v>
                </c:pt>
              </c:strCache>
            </c:strRef>
          </c:tx>
          <c:spPr>
            <a:solidFill>
              <a:srgbClr val="4E7D5B"/>
            </a:solidFill>
            <a:effectLst/>
          </c:spPr>
          <c:invertIfNegative val="0"/>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dPt>
            <c:idx val="0"/>
            <c:invertIfNegative val="0"/>
            <c:bubble3D val="0"/>
            <c:spPr>
              <a:solidFill>
                <a:srgbClr val="4E7D5B"/>
              </a:solidFill>
              <a:effectLst/>
            </c:spPr>
          </c:dPt>
          <c:dPt>
            <c:idx val="1"/>
            <c:invertIfNegative val="0"/>
            <c:bubble3D val="0"/>
            <c:spPr>
              <a:solidFill>
                <a:srgbClr val="B03A2E"/>
              </a:solidFill>
              <a:effectLst/>
            </c:spPr>
          </c:dPt>
          <c:cat>
            <c:multiLvlStrRef>
              <c:f>Sheet1!$A$2:$A$3</c:f>
              <c:multiLvlStrCache>
                <c:ptCount val="2"/>
                <c:lvl>
                  <c:pt idx="0">
                    <c:v>Total sales</c:v>
                  </c:pt>
                  <c:pt idx="1">
                    <c:v>Delivery fees</c:v>
                  </c:pt>
                </c:lvl>
              </c:multiLvlStrCache>
            </c:multiLvlStrRef>
          </c:cat>
          <c:val>
            <c:numRef>
              <c:f>Sheet1!$B$2:$B$3</c:f>
              <c:numCache>
                <c:formatCode>General</c:formatCode>
                <c:ptCount val="2"/>
                <c:pt idx="0">
                  <c:v>3400</c:v>
                </c:pt>
                <c:pt idx="1">
                  <c:v>7435.5</c:v>
                </c:pt>
              </c:numCache>
            </c:numRef>
          </c:val>
        </c:ser>
        <c:dLbls>
          <c:numFmt formatCode="+$#,##0.0,&quot;k&quot;" sourceLinked="0"/>
          <c:txPr>
            <a:bodyPr/>
            <a:lstStyle/>
            <a:p>
              <a:pPr>
                <a:defRPr b="1" i="0" strike="noStrike" sz="1300" u="none">
                  <a:solidFill>
                    <a:schemeClr val="tx1"/>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8C7B6"/>
            </a:solidFill>
            <a:prstDash val="solid"/>
            <a:round/>
          </a:ln>
        </c:spPr>
        <c:txPr>
          <a:bodyPr/>
          <a:lstStyle/>
          <a:p>
            <a:pPr>
              <a:defRPr sz="1300" b="0" i="0" u="none" strike="noStrike">
                <a:solidFill>
                  <a:schemeClr val="tx1"/>
                </a:solidFill>
                <a:latin typeface="+mn-lt"/>
              </a:defRPr>
            </a:pPr>
            <a:endParaRPr lang="en-US"/>
          </a:p>
        </c:txPr>
        <c:crossAx val="2094734552"/>
        <c:crosses val="autoZero"/>
        <c:auto val="1"/>
        <c:lblAlgn val="ctr"/>
        <c:noMultiLvlLbl val="1"/>
      </c:catAx>
      <c:valAx>
        <c:axId val="2094734552"/>
        <c:scaling>
          <c:orientation val="minMax"/>
          <c:max val="950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bottom line. Across our three stores, Q3 sales were $414,200. That's up 10.2% on the same quarter last year, but only $3,400, under 1%, up on Q2.
Two things are behind that. Riverside had road works outside the store for most of August and September. And more of our sales now go through delivery apps, which take 25%. Those fees rose by about $7,400, more than double what we grew, so after fees we kept about 1% less than in Q2.
I'll take a minute on each, then finish with what I need you to decide. The short version: I recommend we raise our prices on the delivery apps to cover their fee.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why we stalled. Against Q2, Downtown grew $9,700 and Campus grew $5,500, together about 5%. Riverside fell $11,800 and wiped most of that out. Even so, Riverside is still up 1.3% on the same quarter last year.
The road works explain it. They started on August 5 and closed half the sidewalk. Riverside's orders dropped from 7,000 in July to 5,571 in August, down 20%. But the average ticket barely moved: $6.40, $6.30, then $6.45. Fewer people got in; the ones who did spent the same.
The works ended September 20, so September only had ten clear days and came in at $36,900, still below July's $44,800. October is the real test, and I don't think we need to change anything at Riverside before we see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good news. September was our best month: $150,900 across the three stores, up from $128,800 in August. Most of that is Campus. Classes started on September 2, and Campus went from $33,800 in August to $52,600 in September, up 56%. Year on year, Campus is up 19.5%, our fastest-growing store. And Downtown, our biggest store, grew every month, from $58,200 in July to $61,400 in September.
Second, the cold brew line we launched on July 1 made $58,000 in its first quarter. That's 14% of sales, already ahead of tea at $45,600, and 17% of sales at Downtown.
One caveat: we don't have Q2 sales by category, so I can't yet say how much of that is new money and how much is customers switching from regular coffee.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issue that needs a decision. Delivery went from 22% of our sales in Q2 to 29% in Q3, while dine-in fell from 45% to 41% and takeaway from 33% to 30%. In dollars, that's roughly $15,000 less dine-in and $30,000 more delivery.
The apps take 25% of every delivery sale. On our numbers, that's about $22,600 in fees in Q2 and $30,000 in Q3: up about $7,400, while total sales rose $3,400. After fees, we kept $384,200 this quarter against $388,200 in Q2, about 1% less.
Two caveats. The channel split is for all three stores combined, and these fee figures are my estimate from those shares. Some of the shift may be Riverside customers ordering delivery while the sidewalk was closed, so part of it could reverse. But every dollar that moves from the counter to an app costs us 25 cents.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what I need you to decide.
One: delivery. We can absorb the fee, push customers toward ordering pickup, or set our prices on the delivery apps above our in-store prices. I recommend the last one. It's the quickest to do, it only affects customers who choose delivery, and nothing changes for people in the store. Absorbing the fee means the problem grows every time delivery grows. Pushing pickup is worth trying later, but it's slower, and this data can't tell us how many customers would switch. I'll check delivery order volume after a month to make sure we're not losing orders, and report back.
Two: Riverside. I recommend no new spending for now. We'll know from October's numbers whether it's back near July's $44,800. If it isn't, I'll bring you a plan.
Can I get your go-ahead on the delivery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1672" cy="1280160"/>
          </a:xfrm>
          <a:prstGeom prst="rect">
            <a:avLst/>
          </a:prstGeom>
          <a:noFill/>
          <a:ln/>
        </p:spPr>
        <p:txBody>
          <a:bodyPr wrap="square" rtlCol="0"/>
          <a:lstStyle>
            <a:lvl1pPr algn="l" indent="0" marL="0">
              <a:buNone/>
              <a:defRPr lang="en-US" sz="3400" b="1" dirty="0">
                <a:solidFill>
                  <a:schemeClr val="bg1"/>
                </a:solidFill>
              </a:defRPr>
            </a:lvl1pPr>
          </a:lstStyle>
          <a:p>
            <a:pPr algn="l" indent="0" marL="0">
              <a:buNone/>
            </a:pPr>
            <a:endParaRPr lang="en-US" sz="3400" dirty="0"/>
          </a:p>
        </p:txBody>
      </p:sp>
      <p:sp>
        <p:nvSpPr>
          <p:cNvPr id="3"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dirty="0">
                <a:solidFill>
                  <a:schemeClr val="accent2"/>
                </a:solidFill>
              </a:rPr>
              <a:t>Hilltop Coffee · Q3 2026 sales review</a:t>
            </a:r>
            <a:endParaRPr lang="en-US" sz="10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1672" cy="128016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dirty="0">
                <a:solidFill>
                  <a:schemeClr val="accent5"/>
                </a:solidFill>
              </a:rPr>
              <a:t>Hilltop Coffee · Q3 2026 sales review</a:t>
            </a:r>
            <a:endParaRPr lang="en-US" sz="10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chart" Target="/ppt/charts/chart1.xm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chart" Target="/ppt/charts/chart4.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1672" cy="1280160"/>
          </a:xfrm>
          <a:prstGeom prst="rect">
            <a:avLst/>
          </a:prstGeom>
          <a:noFill/>
          <a:ln/>
        </p:spPr>
        <p:txBody>
          <a:bodyPr wrap="square" lIns="0" tIns="0" rIns="0" bIns="0" rtlCol="0" anchor="t"/>
          <a:lstStyle/>
          <a:p>
            <a:pPr algn="l" indent="0" marL="0">
              <a:buNone/>
            </a:pPr>
            <a:r>
              <a:rPr lang="en-US" sz="3400" b="1" dirty="0">
                <a:solidFill>
                  <a:schemeClr val="bg1"/>
                </a:solidFill>
              </a:rPr>
              <a:t>Q3 sales grew 10% on last year but stalled against Q2, and delivery fees took the gain</a:t>
            </a:r>
            <a:endParaRPr lang="en-US" sz="3400" dirty="0"/>
          </a:p>
        </p:txBody>
      </p:sp>
      <p:sp>
        <p:nvSpPr>
          <p:cNvPr id="3" name="Row 1 circle"/>
          <p:cNvSpPr/>
          <p:nvPr/>
        </p:nvSpPr>
        <p:spPr>
          <a:xfrm>
            <a:off x="548640" y="2606040"/>
            <a:ext cx="512064" cy="512064"/>
          </a:xfrm>
          <a:prstGeom prst="ellipse">
            <a:avLst/>
          </a:prstGeom>
          <a:solidFill>
            <a:schemeClr val="accent1"/>
          </a:solidFill>
          <a:ln/>
        </p:spPr>
      </p:sp>
      <p:pic>
        <p:nvPicPr>
          <p:cNvPr id="4" name="Row 1 icon" descr="preencoded.png">    </p:cNvPr>
          <p:cNvPicPr>
            <a:picLocks noChangeAspect="1"/>
          </p:cNvPicPr>
          <p:nvPr/>
        </p:nvPicPr>
        <p:blipFill>
          <a:blip r:embed="rId1"/>
          <a:stretch>
            <a:fillRect/>
          </a:stretch>
        </p:blipFill>
        <p:spPr>
          <a:xfrm>
            <a:off x="667512" y="2724912"/>
            <a:ext cx="274320" cy="274320"/>
          </a:xfrm>
          <a:prstGeom prst="rect">
            <a:avLst/>
          </a:prstGeom>
        </p:spPr>
      </p:pic>
      <p:sp>
        <p:nvSpPr>
          <p:cNvPr id="5" name="Row 1 text"/>
          <p:cNvSpPr txBox="1"/>
          <p:nvPr/>
        </p:nvSpPr>
        <p:spPr>
          <a:xfrm>
            <a:off x="1261872" y="2542032"/>
            <a:ext cx="4773168" cy="640080"/>
          </a:xfrm>
          <a:prstGeom prst="rect">
            <a:avLst/>
          </a:prstGeom>
          <a:noFill/>
          <a:ln/>
        </p:spPr>
        <p:txBody>
          <a:bodyPr wrap="square" lIns="0" tIns="0" rIns="0" bIns="0" rtlCol="0" anchor="ctr"/>
          <a:lstStyle/>
          <a:p>
            <a:pPr indent="0" marL="0">
              <a:buNone/>
            </a:pPr>
            <a:r>
              <a:rPr lang="en-US" sz="1700" dirty="0">
                <a:solidFill>
                  <a:schemeClr val="bg1"/>
                </a:solidFill>
              </a:rPr>
              <a:t>Road works hit Riverside; the other stores grew 5%</a:t>
            </a:r>
            <a:endParaRPr lang="en-US" sz="1700" dirty="0"/>
          </a:p>
        </p:txBody>
      </p:sp>
      <p:sp>
        <p:nvSpPr>
          <p:cNvPr id="6" name="Row 2 circle"/>
          <p:cNvSpPr/>
          <p:nvPr/>
        </p:nvSpPr>
        <p:spPr>
          <a:xfrm>
            <a:off x="548640" y="3703320"/>
            <a:ext cx="512064" cy="512064"/>
          </a:xfrm>
          <a:prstGeom prst="ellipse">
            <a:avLst/>
          </a:prstGeom>
          <a:solidFill>
            <a:schemeClr val="accent1"/>
          </a:solidFill>
          <a:ln/>
        </p:spPr>
      </p:sp>
      <p:pic>
        <p:nvPicPr>
          <p:cNvPr id="7" name="Row 2 icon" descr="preencoded.png">    </p:cNvPr>
          <p:cNvPicPr>
            <a:picLocks noChangeAspect="1"/>
          </p:cNvPicPr>
          <p:nvPr/>
        </p:nvPicPr>
        <p:blipFill>
          <a:blip r:embed="rId2"/>
          <a:stretch>
            <a:fillRect/>
          </a:stretch>
        </p:blipFill>
        <p:spPr>
          <a:xfrm>
            <a:off x="667512" y="3822192"/>
            <a:ext cx="274320" cy="274320"/>
          </a:xfrm>
          <a:prstGeom prst="rect">
            <a:avLst/>
          </a:prstGeom>
        </p:spPr>
      </p:pic>
      <p:sp>
        <p:nvSpPr>
          <p:cNvPr id="8" name="Row 2 text"/>
          <p:cNvSpPr txBox="1"/>
          <p:nvPr/>
        </p:nvSpPr>
        <p:spPr>
          <a:xfrm>
            <a:off x="1261872" y="3639312"/>
            <a:ext cx="4773168" cy="640080"/>
          </a:xfrm>
          <a:prstGeom prst="rect">
            <a:avLst/>
          </a:prstGeom>
          <a:noFill/>
          <a:ln/>
        </p:spPr>
        <p:txBody>
          <a:bodyPr wrap="square" lIns="0" tIns="0" rIns="0" bIns="0" rtlCol="0" anchor="ctr"/>
          <a:lstStyle/>
          <a:p>
            <a:pPr indent="0" marL="0">
              <a:buNone/>
            </a:pPr>
            <a:r>
              <a:rPr lang="en-US" sz="1700" dirty="0">
                <a:solidFill>
                  <a:schemeClr val="bg1"/>
                </a:solidFill>
              </a:rPr>
              <a:t>Delivery fees rose $7.4k; total sales rose $3.4k</a:t>
            </a:r>
            <a:endParaRPr lang="en-US" sz="1700" dirty="0"/>
          </a:p>
        </p:txBody>
      </p:sp>
      <p:sp>
        <p:nvSpPr>
          <p:cNvPr id="9" name="Row 3 circle"/>
          <p:cNvSpPr/>
          <p:nvPr/>
        </p:nvSpPr>
        <p:spPr>
          <a:xfrm>
            <a:off x="548640" y="4800600"/>
            <a:ext cx="512064" cy="512064"/>
          </a:xfrm>
          <a:prstGeom prst="ellipse">
            <a:avLst/>
          </a:prstGeom>
          <a:solidFill>
            <a:schemeClr val="accent1"/>
          </a:solidFill>
          <a:ln/>
        </p:spPr>
      </p:sp>
      <p:pic>
        <p:nvPicPr>
          <p:cNvPr id="10" name="Row 3 icon" descr="preencoded.png">    </p:cNvPr>
          <p:cNvPicPr>
            <a:picLocks noChangeAspect="1"/>
          </p:cNvPicPr>
          <p:nvPr/>
        </p:nvPicPr>
        <p:blipFill>
          <a:blip r:embed="rId3"/>
          <a:stretch>
            <a:fillRect/>
          </a:stretch>
        </p:blipFill>
        <p:spPr>
          <a:xfrm>
            <a:off x="667512" y="4919472"/>
            <a:ext cx="274320" cy="274320"/>
          </a:xfrm>
          <a:prstGeom prst="rect">
            <a:avLst/>
          </a:prstGeom>
        </p:spPr>
      </p:pic>
      <p:sp>
        <p:nvSpPr>
          <p:cNvPr id="11" name="Row 3 text"/>
          <p:cNvSpPr txBox="1"/>
          <p:nvPr/>
        </p:nvSpPr>
        <p:spPr>
          <a:xfrm>
            <a:off x="1261872" y="4736592"/>
            <a:ext cx="4773168" cy="640080"/>
          </a:xfrm>
          <a:prstGeom prst="rect">
            <a:avLst/>
          </a:prstGeom>
          <a:noFill/>
          <a:ln/>
        </p:spPr>
        <p:txBody>
          <a:bodyPr wrap="square" lIns="0" tIns="0" rIns="0" bIns="0" rtlCol="0" anchor="ctr"/>
          <a:lstStyle/>
          <a:p>
            <a:pPr indent="0" marL="0">
              <a:buNone/>
            </a:pPr>
            <a:r>
              <a:rPr lang="en-US" sz="1700" b="1" dirty="0">
                <a:solidFill>
                  <a:schemeClr val="bg1"/>
                </a:solidFill>
              </a:rPr>
              <a:t>Decision: </a:t>
            </a:r>
            <a:pPr indent="0" marL="0">
              <a:buNone/>
            </a:pPr>
            <a:r>
              <a:rPr lang="en-US" sz="1700" dirty="0">
                <a:solidFill>
                  <a:schemeClr val="bg1"/>
                </a:solidFill>
              </a:rPr>
              <a:t>raise our prices on the delivery apps</a:t>
            </a:r>
            <a:endParaRPr lang="en-US" sz="1700" dirty="0"/>
          </a:p>
        </p:txBody>
      </p:sp>
      <p:sp>
        <p:nvSpPr>
          <p:cNvPr id="12" name="Chart card"/>
          <p:cNvSpPr/>
          <p:nvPr/>
        </p:nvSpPr>
        <p:spPr>
          <a:xfrm>
            <a:off x="6400800" y="1920240"/>
            <a:ext cx="5239512" cy="4114800"/>
          </a:xfrm>
          <a:prstGeom prst="roundRect">
            <a:avLst>
              <a:gd name="adj" fmla="val 2667"/>
            </a:avLst>
          </a:prstGeom>
          <a:solidFill>
            <a:schemeClr val="bg1"/>
          </a:solidFill>
          <a:ln/>
        </p:spPr>
      </p:sp>
      <p:graphicFrame>
        <p:nvGraphicFramePr>
          <p:cNvPr id="13" name="Total sales chart" descr=""/>
          <p:cNvGraphicFramePr/>
          <p:nvPr/>
        </p:nvGraphicFramePr>
        <p:xfrm>
          <a:off x="6583680" y="2057400"/>
          <a:ext cx="4873752" cy="384048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1672" cy="1280160"/>
          </a:xfrm>
          <a:prstGeom prst="rect">
            <a:avLst/>
          </a:prstGeom>
          <a:noFill/>
          <a:ln/>
        </p:spPr>
        <p:txBody>
          <a:bodyPr wrap="square" lIns="0" tIns="0" rIns="0" bIns="0" rtlCol="0" anchor="t"/>
          <a:lstStyle/>
          <a:p>
            <a:pPr algn="l" indent="0" marL="0">
              <a:buNone/>
            </a:pPr>
            <a:r>
              <a:rPr lang="en-US" sz="3400" b="1" dirty="0">
                <a:solidFill>
                  <a:schemeClr val="tx1"/>
                </a:solidFill>
              </a:rPr>
              <a:t>Riverside fell $11.8k during its road works, while the other two stores grew 5%</a:t>
            </a:r>
            <a:endParaRPr lang="en-US" sz="3400" dirty="0"/>
          </a:p>
        </p:txBody>
      </p:sp>
      <p:sp>
        <p:nvSpPr>
          <p:cNvPr id="3" name="Chart card"/>
          <p:cNvSpPr/>
          <p:nvPr/>
        </p:nvSpPr>
        <p:spPr>
          <a:xfrm>
            <a:off x="548640" y="1920240"/>
            <a:ext cx="5303520" cy="4114800"/>
          </a:xfrm>
          <a:prstGeom prst="roundRect">
            <a:avLst>
              <a:gd name="adj" fmla="val 2667"/>
            </a:avLst>
          </a:prstGeom>
          <a:solidFill>
            <a:schemeClr val="bg2"/>
          </a:solidFill>
          <a:ln/>
        </p:spPr>
      </p:sp>
      <p:graphicFrame>
        <p:nvGraphicFramePr>
          <p:cNvPr id="4" name="Store change chart" descr=""/>
          <p:cNvGraphicFramePr/>
          <p:nvPr/>
        </p:nvGraphicFramePr>
        <p:xfrm>
          <a:off x="731520" y="2057400"/>
          <a:ext cx="4937760" cy="3840480"/>
        </p:xfrm>
        <a:graphic xmlns:a="http://schemas.openxmlformats.org/drawingml/2006/main">
          <a:graphicData uri="http://schemas.openxmlformats.org/drawingml/2006/chart">
            <c:chart xmlns:c="http://schemas.openxmlformats.org/drawingml/2006/chart" r:id="rId1"/>
          </a:graphicData>
        </a:graphic>
      </p:graphicFrame>
      <p:sp>
        <p:nvSpPr>
          <p:cNvPr id="5" name="Row 1 circle"/>
          <p:cNvSpPr/>
          <p:nvPr/>
        </p:nvSpPr>
        <p:spPr>
          <a:xfrm>
            <a:off x="6217920" y="2606040"/>
            <a:ext cx="512064" cy="512064"/>
          </a:xfrm>
          <a:prstGeom prst="ellipse">
            <a:avLst/>
          </a:prstGeom>
          <a:solidFill>
            <a:schemeClr val="accent1"/>
          </a:solidFill>
          <a:ln/>
        </p:spPr>
      </p:sp>
      <p:pic>
        <p:nvPicPr>
          <p:cNvPr id="6" name="Row 1 icon" descr="preencoded.png">    </p:cNvPr>
          <p:cNvPicPr>
            <a:picLocks noChangeAspect="1"/>
          </p:cNvPicPr>
          <p:nvPr/>
        </p:nvPicPr>
        <p:blipFill>
          <a:blip r:embed="rId2"/>
          <a:stretch>
            <a:fillRect/>
          </a:stretch>
        </p:blipFill>
        <p:spPr>
          <a:xfrm>
            <a:off x="6336792" y="2724912"/>
            <a:ext cx="274320" cy="274320"/>
          </a:xfrm>
          <a:prstGeom prst="rect">
            <a:avLst/>
          </a:prstGeom>
        </p:spPr>
      </p:pic>
      <p:sp>
        <p:nvSpPr>
          <p:cNvPr id="7" name="Row 1 text"/>
          <p:cNvSpPr txBox="1"/>
          <p:nvPr/>
        </p:nvSpPr>
        <p:spPr>
          <a:xfrm>
            <a:off x="6931152" y="2542032"/>
            <a:ext cx="4709160" cy="640080"/>
          </a:xfrm>
          <a:prstGeom prst="rect">
            <a:avLst/>
          </a:prstGeom>
          <a:noFill/>
          <a:ln/>
        </p:spPr>
        <p:txBody>
          <a:bodyPr wrap="square" lIns="0" tIns="0" rIns="0" bIns="0" rtlCol="0" anchor="ctr"/>
          <a:lstStyle/>
          <a:p>
            <a:pPr indent="0" marL="0">
              <a:buNone/>
            </a:pPr>
            <a:r>
              <a:rPr lang="en-US" sz="1700" dirty="0">
                <a:solidFill>
                  <a:schemeClr val="tx1"/>
                </a:solidFill>
              </a:rPr>
              <a:t>Aug 5–Sep 20: road works shut half the sidewalk</a:t>
            </a:r>
            <a:endParaRPr lang="en-US" sz="1700" dirty="0"/>
          </a:p>
        </p:txBody>
      </p:sp>
      <p:sp>
        <p:nvSpPr>
          <p:cNvPr id="8" name="Row 2 circle"/>
          <p:cNvSpPr/>
          <p:nvPr/>
        </p:nvSpPr>
        <p:spPr>
          <a:xfrm>
            <a:off x="6217920" y="3703320"/>
            <a:ext cx="512064" cy="512064"/>
          </a:xfrm>
          <a:prstGeom prst="ellipse">
            <a:avLst/>
          </a:prstGeom>
          <a:solidFill>
            <a:schemeClr val="accent1"/>
          </a:solidFill>
          <a:ln/>
        </p:spPr>
      </p:sp>
      <p:pic>
        <p:nvPicPr>
          <p:cNvPr id="9" name="Row 2 icon" descr="preencoded.png">    </p:cNvPr>
          <p:cNvPicPr>
            <a:picLocks noChangeAspect="1"/>
          </p:cNvPicPr>
          <p:nvPr/>
        </p:nvPicPr>
        <p:blipFill>
          <a:blip r:embed="rId3"/>
          <a:stretch>
            <a:fillRect/>
          </a:stretch>
        </p:blipFill>
        <p:spPr>
          <a:xfrm>
            <a:off x="6336792" y="3822192"/>
            <a:ext cx="274320" cy="274320"/>
          </a:xfrm>
          <a:prstGeom prst="rect">
            <a:avLst/>
          </a:prstGeom>
        </p:spPr>
      </p:pic>
      <p:sp>
        <p:nvSpPr>
          <p:cNvPr id="10" name="Row 2 text"/>
          <p:cNvSpPr txBox="1"/>
          <p:nvPr/>
        </p:nvSpPr>
        <p:spPr>
          <a:xfrm>
            <a:off x="6931152" y="3639312"/>
            <a:ext cx="4709160" cy="640080"/>
          </a:xfrm>
          <a:prstGeom prst="rect">
            <a:avLst/>
          </a:prstGeom>
          <a:noFill/>
          <a:ln/>
        </p:spPr>
        <p:txBody>
          <a:bodyPr wrap="square" lIns="0" tIns="0" rIns="0" bIns="0" rtlCol="0" anchor="ctr"/>
          <a:lstStyle/>
          <a:p>
            <a:pPr indent="0" marL="0">
              <a:buNone/>
            </a:pPr>
            <a:r>
              <a:rPr lang="en-US" sz="1700" dirty="0">
                <a:solidFill>
                  <a:schemeClr val="tx1"/>
                </a:solidFill>
              </a:rPr>
              <a:t>Orders fell 20%; average ticket held at $6.30–$6.45</a:t>
            </a:r>
            <a:endParaRPr lang="en-US" sz="1700" dirty="0"/>
          </a:p>
        </p:txBody>
      </p:sp>
      <p:sp>
        <p:nvSpPr>
          <p:cNvPr id="11" name="Row 3 circle"/>
          <p:cNvSpPr/>
          <p:nvPr/>
        </p:nvSpPr>
        <p:spPr>
          <a:xfrm>
            <a:off x="6217920" y="4800600"/>
            <a:ext cx="512064" cy="512064"/>
          </a:xfrm>
          <a:prstGeom prst="ellipse">
            <a:avLst/>
          </a:prstGeom>
          <a:solidFill>
            <a:schemeClr val="accent1"/>
          </a:solidFill>
          <a:ln/>
        </p:spPr>
      </p:sp>
      <p:pic>
        <p:nvPicPr>
          <p:cNvPr id="12" name="Row 3 icon" descr="preencoded.png">    </p:cNvPr>
          <p:cNvPicPr>
            <a:picLocks noChangeAspect="1"/>
          </p:cNvPicPr>
          <p:nvPr/>
        </p:nvPicPr>
        <p:blipFill>
          <a:blip r:embed="rId4"/>
          <a:stretch>
            <a:fillRect/>
          </a:stretch>
        </p:blipFill>
        <p:spPr>
          <a:xfrm>
            <a:off x="6336792" y="4919472"/>
            <a:ext cx="274320" cy="274320"/>
          </a:xfrm>
          <a:prstGeom prst="rect">
            <a:avLst/>
          </a:prstGeom>
        </p:spPr>
      </p:pic>
      <p:sp>
        <p:nvSpPr>
          <p:cNvPr id="13" name="Row 3 text"/>
          <p:cNvSpPr txBox="1"/>
          <p:nvPr/>
        </p:nvSpPr>
        <p:spPr>
          <a:xfrm>
            <a:off x="6931152" y="4736592"/>
            <a:ext cx="4709160" cy="640080"/>
          </a:xfrm>
          <a:prstGeom prst="rect">
            <a:avLst/>
          </a:prstGeom>
          <a:noFill/>
          <a:ln/>
        </p:spPr>
        <p:txBody>
          <a:bodyPr wrap="square" lIns="0" tIns="0" rIns="0" bIns="0" rtlCol="0" anchor="ctr"/>
          <a:lstStyle/>
          <a:p>
            <a:pPr indent="0" marL="0">
              <a:buNone/>
            </a:pPr>
            <a:r>
              <a:rPr lang="en-US" sz="1700" dirty="0">
                <a:solidFill>
                  <a:schemeClr val="tx1"/>
                </a:solidFill>
              </a:rPr>
              <a:t>Works ended Sep 20; October is the real test</a:t>
            </a:r>
            <a:endParaRPr lang="en-US" sz="17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1672" cy="1280160"/>
          </a:xfrm>
          <a:prstGeom prst="rect">
            <a:avLst/>
          </a:prstGeom>
          <a:noFill/>
          <a:ln/>
        </p:spPr>
        <p:txBody>
          <a:bodyPr wrap="square" lIns="0" tIns="0" rIns="0" bIns="0" rtlCol="0" anchor="t"/>
          <a:lstStyle/>
          <a:p>
            <a:pPr algn="l" indent="0" marL="0">
              <a:buNone/>
            </a:pPr>
            <a:r>
              <a:rPr lang="en-US" sz="3400" b="1" dirty="0">
                <a:solidFill>
                  <a:schemeClr val="tx1"/>
                </a:solidFill>
              </a:rPr>
              <a:t>September was our best month, and the new cold brew made $58k in its first quarter</a:t>
            </a:r>
            <a:endParaRPr lang="en-US" sz="3400" dirty="0"/>
          </a:p>
        </p:txBody>
      </p:sp>
      <p:sp>
        <p:nvSpPr>
          <p:cNvPr id="3" name="Monthly card"/>
          <p:cNvSpPr/>
          <p:nvPr/>
        </p:nvSpPr>
        <p:spPr>
          <a:xfrm>
            <a:off x="548640" y="1920240"/>
            <a:ext cx="5394960" cy="3429000"/>
          </a:xfrm>
          <a:prstGeom prst="roundRect">
            <a:avLst>
              <a:gd name="adj" fmla="val 3200"/>
            </a:avLst>
          </a:prstGeom>
          <a:solidFill>
            <a:schemeClr val="bg2"/>
          </a:solidFill>
          <a:ln/>
        </p:spPr>
      </p:sp>
      <p:graphicFrame>
        <p:nvGraphicFramePr>
          <p:cNvPr id="4" name="Monthly sales chart" descr=""/>
          <p:cNvGraphicFramePr/>
          <p:nvPr/>
        </p:nvGraphicFramePr>
        <p:xfrm>
          <a:off x="731520" y="2057400"/>
          <a:ext cx="5029200" cy="3154680"/>
        </p:xfrm>
        <a:graphic xmlns:a="http://schemas.openxmlformats.org/drawingml/2006/main">
          <a:graphicData uri="http://schemas.openxmlformats.org/drawingml/2006/chart">
            <c:chart xmlns:c="http://schemas.openxmlformats.org/drawingml/2006/chart" r:id="rId1"/>
          </a:graphicData>
        </a:graphic>
      </p:graphicFrame>
      <p:sp>
        <p:nvSpPr>
          <p:cNvPr id="5" name="Category card"/>
          <p:cNvSpPr/>
          <p:nvPr/>
        </p:nvSpPr>
        <p:spPr>
          <a:xfrm>
            <a:off x="6245352" y="1920240"/>
            <a:ext cx="5394960" cy="3429000"/>
          </a:xfrm>
          <a:prstGeom prst="roundRect">
            <a:avLst>
              <a:gd name="adj" fmla="val 3200"/>
            </a:avLst>
          </a:prstGeom>
          <a:solidFill>
            <a:schemeClr val="bg2"/>
          </a:solidFill>
          <a:ln/>
        </p:spPr>
      </p:sp>
      <p:graphicFrame>
        <p:nvGraphicFramePr>
          <p:cNvPr id="6" name="Category chart" descr=""/>
          <p:cNvGraphicFramePr/>
          <p:nvPr/>
        </p:nvGraphicFramePr>
        <p:xfrm>
          <a:off x="6428232" y="2057400"/>
          <a:ext cx="5029200" cy="3154680"/>
        </p:xfrm>
        <a:graphic xmlns:a="http://schemas.openxmlformats.org/drawingml/2006/main">
          <a:graphicData uri="http://schemas.openxmlformats.org/drawingml/2006/chart">
            <c:chart xmlns:c="http://schemas.openxmlformats.org/drawingml/2006/chart" r:id="rId2"/>
          </a:graphicData>
        </a:graphic>
      </p:graphicFrame>
      <p:sp>
        <p:nvSpPr>
          <p:cNvPr id="7" name="Row 1 circle"/>
          <p:cNvSpPr/>
          <p:nvPr/>
        </p:nvSpPr>
        <p:spPr>
          <a:xfrm>
            <a:off x="548640" y="5559552"/>
            <a:ext cx="512064" cy="512064"/>
          </a:xfrm>
          <a:prstGeom prst="ellipse">
            <a:avLst/>
          </a:prstGeom>
          <a:solidFill>
            <a:schemeClr val="accent1"/>
          </a:solidFill>
          <a:ln/>
        </p:spPr>
      </p:sp>
      <p:pic>
        <p:nvPicPr>
          <p:cNvPr id="8" name="Row 1 icon" descr="preencoded.png">    </p:cNvPr>
          <p:cNvPicPr>
            <a:picLocks noChangeAspect="1"/>
          </p:cNvPicPr>
          <p:nvPr/>
        </p:nvPicPr>
        <p:blipFill>
          <a:blip r:embed="rId3"/>
          <a:stretch>
            <a:fillRect/>
          </a:stretch>
        </p:blipFill>
        <p:spPr>
          <a:xfrm>
            <a:off x="667512" y="5678424"/>
            <a:ext cx="274320" cy="274320"/>
          </a:xfrm>
          <a:prstGeom prst="rect">
            <a:avLst/>
          </a:prstGeom>
        </p:spPr>
      </p:pic>
      <p:sp>
        <p:nvSpPr>
          <p:cNvPr id="9" name="Row 1 text"/>
          <p:cNvSpPr txBox="1"/>
          <p:nvPr/>
        </p:nvSpPr>
        <p:spPr>
          <a:xfrm>
            <a:off x="1261872" y="5495544"/>
            <a:ext cx="4681728" cy="640080"/>
          </a:xfrm>
          <a:prstGeom prst="rect">
            <a:avLst/>
          </a:prstGeom>
          <a:noFill/>
          <a:ln/>
        </p:spPr>
        <p:txBody>
          <a:bodyPr wrap="square" lIns="0" tIns="0" rIns="0" bIns="0" rtlCol="0" anchor="ctr"/>
          <a:lstStyle/>
          <a:p>
            <a:pPr indent="0" marL="0">
              <a:buNone/>
            </a:pPr>
            <a:r>
              <a:rPr lang="en-US" sz="1700" dirty="0">
                <a:solidFill>
                  <a:schemeClr val="tx1"/>
                </a:solidFill>
              </a:rPr>
              <a:t>Campus +56% in September as classes restarted</a:t>
            </a:r>
            <a:endParaRPr lang="en-US" sz="1700" dirty="0"/>
          </a:p>
        </p:txBody>
      </p:sp>
      <p:sp>
        <p:nvSpPr>
          <p:cNvPr id="10" name="Row 2 circle"/>
          <p:cNvSpPr/>
          <p:nvPr/>
        </p:nvSpPr>
        <p:spPr>
          <a:xfrm>
            <a:off x="6245352" y="5559552"/>
            <a:ext cx="512064" cy="512064"/>
          </a:xfrm>
          <a:prstGeom prst="ellipse">
            <a:avLst/>
          </a:prstGeom>
          <a:solidFill>
            <a:schemeClr val="accent1"/>
          </a:solidFill>
          <a:ln/>
        </p:spPr>
      </p:sp>
      <p:pic>
        <p:nvPicPr>
          <p:cNvPr id="11" name="Row 2 icon" descr="preencoded.png">    </p:cNvPr>
          <p:cNvPicPr>
            <a:picLocks noChangeAspect="1"/>
          </p:cNvPicPr>
          <p:nvPr/>
        </p:nvPicPr>
        <p:blipFill>
          <a:blip r:embed="rId4"/>
          <a:stretch>
            <a:fillRect/>
          </a:stretch>
        </p:blipFill>
        <p:spPr>
          <a:xfrm>
            <a:off x="6364224" y="5678424"/>
            <a:ext cx="274320" cy="274320"/>
          </a:xfrm>
          <a:prstGeom prst="rect">
            <a:avLst/>
          </a:prstGeom>
        </p:spPr>
      </p:pic>
      <p:sp>
        <p:nvSpPr>
          <p:cNvPr id="12" name="Row 2 text"/>
          <p:cNvSpPr txBox="1"/>
          <p:nvPr/>
        </p:nvSpPr>
        <p:spPr>
          <a:xfrm>
            <a:off x="6958584" y="5495544"/>
            <a:ext cx="4681728" cy="640080"/>
          </a:xfrm>
          <a:prstGeom prst="rect">
            <a:avLst/>
          </a:prstGeom>
          <a:noFill/>
          <a:ln/>
        </p:spPr>
        <p:txBody>
          <a:bodyPr wrap="square" lIns="0" tIns="0" rIns="0" bIns="0" rtlCol="0" anchor="ctr"/>
          <a:lstStyle/>
          <a:p>
            <a:pPr indent="0" marL="0">
              <a:buNone/>
            </a:pPr>
            <a:r>
              <a:rPr lang="en-US" sz="1700" dirty="0">
                <a:solidFill>
                  <a:schemeClr val="tx1"/>
                </a:solidFill>
              </a:rPr>
              <a:t>Cold brew: 14% of sales, already ahead of tea</a:t>
            </a:r>
            <a:endParaRPr lang="en-US" sz="17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1672" cy="1280160"/>
          </a:xfrm>
          <a:prstGeom prst="rect">
            <a:avLst/>
          </a:prstGeom>
          <a:noFill/>
          <a:ln/>
        </p:spPr>
        <p:txBody>
          <a:bodyPr wrap="square" lIns="0" tIns="0" rIns="0" bIns="0" rtlCol="0" anchor="t"/>
          <a:lstStyle/>
          <a:p>
            <a:pPr algn="l" indent="0" marL="0">
              <a:buNone/>
            </a:pPr>
            <a:r>
              <a:rPr lang="en-US" sz="3400" b="1" dirty="0">
                <a:solidFill>
                  <a:schemeClr val="tx1"/>
                </a:solidFill>
              </a:rPr>
              <a:t>Delivery rose to 29% of sales, and its extra fees were more than double our growth</a:t>
            </a:r>
            <a:endParaRPr lang="en-US" sz="3400" dirty="0"/>
          </a:p>
        </p:txBody>
      </p:sp>
      <p:sp>
        <p:nvSpPr>
          <p:cNvPr id="3" name="Channel card"/>
          <p:cNvSpPr/>
          <p:nvPr/>
        </p:nvSpPr>
        <p:spPr>
          <a:xfrm>
            <a:off x="548640" y="1920240"/>
            <a:ext cx="5303520" cy="3840480"/>
          </a:xfrm>
          <a:prstGeom prst="roundRect">
            <a:avLst>
              <a:gd name="adj" fmla="val 2857"/>
            </a:avLst>
          </a:prstGeom>
          <a:solidFill>
            <a:schemeClr val="bg2"/>
          </a:solidFill>
          <a:ln/>
        </p:spPr>
      </p:sp>
      <p:graphicFrame>
        <p:nvGraphicFramePr>
          <p:cNvPr id="4" name="Channel mix chart" descr=""/>
          <p:cNvGraphicFramePr/>
          <p:nvPr/>
        </p:nvGraphicFramePr>
        <p:xfrm>
          <a:off x="731520" y="2057400"/>
          <a:ext cx="4937760" cy="3566160"/>
        </p:xfrm>
        <a:graphic xmlns:a="http://schemas.openxmlformats.org/drawingml/2006/main">
          <a:graphicData uri="http://schemas.openxmlformats.org/drawingml/2006/chart">
            <c:chart xmlns:c="http://schemas.openxmlformats.org/drawingml/2006/chart" r:id="rId1"/>
          </a:graphicData>
        </a:graphic>
      </p:graphicFrame>
      <p:sp>
        <p:nvSpPr>
          <p:cNvPr id="5" name="Fees card"/>
          <p:cNvSpPr/>
          <p:nvPr/>
        </p:nvSpPr>
        <p:spPr>
          <a:xfrm>
            <a:off x="6217920" y="1920240"/>
            <a:ext cx="5422392" cy="2148840"/>
          </a:xfrm>
          <a:prstGeom prst="roundRect">
            <a:avLst>
              <a:gd name="adj" fmla="val 5106"/>
            </a:avLst>
          </a:prstGeom>
          <a:solidFill>
            <a:schemeClr val="bg2"/>
          </a:solidFill>
          <a:ln/>
        </p:spPr>
      </p:sp>
      <p:graphicFrame>
        <p:nvGraphicFramePr>
          <p:cNvPr id="6" name="Fees vs growth chart" descr=""/>
          <p:cNvGraphicFramePr/>
          <p:nvPr/>
        </p:nvGraphicFramePr>
        <p:xfrm>
          <a:off x="6355080" y="2011680"/>
          <a:ext cx="5148072" cy="1965960"/>
        </p:xfrm>
        <a:graphic xmlns:a="http://schemas.openxmlformats.org/drawingml/2006/main">
          <a:graphicData uri="http://schemas.openxmlformats.org/drawingml/2006/chart">
            <c:chart xmlns:c="http://schemas.openxmlformats.org/drawingml/2006/chart" r:id="rId2"/>
          </a:graphicData>
        </a:graphic>
      </p:graphicFrame>
      <p:sp>
        <p:nvSpPr>
          <p:cNvPr id="7" name="Row 1 circle"/>
          <p:cNvSpPr/>
          <p:nvPr/>
        </p:nvSpPr>
        <p:spPr>
          <a:xfrm>
            <a:off x="6217920" y="4343400"/>
            <a:ext cx="512064" cy="512064"/>
          </a:xfrm>
          <a:prstGeom prst="ellipse">
            <a:avLst/>
          </a:prstGeom>
          <a:solidFill>
            <a:schemeClr val="accent1"/>
          </a:solidFill>
          <a:ln/>
        </p:spPr>
      </p:sp>
      <p:pic>
        <p:nvPicPr>
          <p:cNvPr id="8" name="Row 1 icon" descr="preencoded.png">    </p:cNvPr>
          <p:cNvPicPr>
            <a:picLocks noChangeAspect="1"/>
          </p:cNvPicPr>
          <p:nvPr/>
        </p:nvPicPr>
        <p:blipFill>
          <a:blip r:embed="rId3"/>
          <a:stretch>
            <a:fillRect/>
          </a:stretch>
        </p:blipFill>
        <p:spPr>
          <a:xfrm>
            <a:off x="6336792" y="4462272"/>
            <a:ext cx="274320" cy="274320"/>
          </a:xfrm>
          <a:prstGeom prst="rect">
            <a:avLst/>
          </a:prstGeom>
        </p:spPr>
      </p:pic>
      <p:sp>
        <p:nvSpPr>
          <p:cNvPr id="9" name="Row 1 text"/>
          <p:cNvSpPr txBox="1"/>
          <p:nvPr/>
        </p:nvSpPr>
        <p:spPr>
          <a:xfrm>
            <a:off x="6931152" y="4279392"/>
            <a:ext cx="4709160" cy="640080"/>
          </a:xfrm>
          <a:prstGeom prst="rect">
            <a:avLst/>
          </a:prstGeom>
          <a:noFill/>
          <a:ln/>
        </p:spPr>
        <p:txBody>
          <a:bodyPr wrap="square" lIns="0" tIns="0" rIns="0" bIns="0" rtlCol="0" anchor="ctr"/>
          <a:lstStyle/>
          <a:p>
            <a:pPr indent="0" marL="0">
              <a:buNone/>
            </a:pPr>
            <a:r>
              <a:rPr lang="en-US" sz="1700" dirty="0">
                <a:solidFill>
                  <a:schemeClr val="tx1"/>
                </a:solidFill>
              </a:rPr>
              <a:t>Delivery fees rose from about $22.6k to $30.0k</a:t>
            </a:r>
            <a:endParaRPr lang="en-US" sz="1700" dirty="0"/>
          </a:p>
        </p:txBody>
      </p:sp>
      <p:sp>
        <p:nvSpPr>
          <p:cNvPr id="10" name="Row 2 circle"/>
          <p:cNvSpPr/>
          <p:nvPr/>
        </p:nvSpPr>
        <p:spPr>
          <a:xfrm>
            <a:off x="6217920" y="5120640"/>
            <a:ext cx="512064" cy="512064"/>
          </a:xfrm>
          <a:prstGeom prst="ellipse">
            <a:avLst/>
          </a:prstGeom>
          <a:solidFill>
            <a:schemeClr val="accent1"/>
          </a:solidFill>
          <a:ln/>
        </p:spPr>
      </p:sp>
      <p:pic>
        <p:nvPicPr>
          <p:cNvPr id="11" name="Row 2 icon" descr="preencoded.png">    </p:cNvPr>
          <p:cNvPicPr>
            <a:picLocks noChangeAspect="1"/>
          </p:cNvPicPr>
          <p:nvPr/>
        </p:nvPicPr>
        <p:blipFill>
          <a:blip r:embed="rId4"/>
          <a:stretch>
            <a:fillRect/>
          </a:stretch>
        </p:blipFill>
        <p:spPr>
          <a:xfrm>
            <a:off x="6336792" y="5239512"/>
            <a:ext cx="274320" cy="274320"/>
          </a:xfrm>
          <a:prstGeom prst="rect">
            <a:avLst/>
          </a:prstGeom>
        </p:spPr>
      </p:pic>
      <p:sp>
        <p:nvSpPr>
          <p:cNvPr id="12" name="Row 2 text"/>
          <p:cNvSpPr txBox="1"/>
          <p:nvPr/>
        </p:nvSpPr>
        <p:spPr>
          <a:xfrm>
            <a:off x="6931152" y="5056632"/>
            <a:ext cx="4709160" cy="640080"/>
          </a:xfrm>
          <a:prstGeom prst="rect">
            <a:avLst/>
          </a:prstGeom>
          <a:noFill/>
          <a:ln/>
        </p:spPr>
        <p:txBody>
          <a:bodyPr wrap="square" lIns="0" tIns="0" rIns="0" bIns="0" rtlCol="0" anchor="ctr"/>
          <a:lstStyle/>
          <a:p>
            <a:pPr indent="0" marL="0">
              <a:buNone/>
            </a:pPr>
            <a:r>
              <a:rPr lang="en-US" sz="1700" dirty="0">
                <a:solidFill>
                  <a:schemeClr val="tx1"/>
                </a:solidFill>
              </a:rPr>
              <a:t>After fees: $384.2k vs $388.2k in Q2, down 1%</a:t>
            </a:r>
            <a:endParaRPr lang="en-US" sz="1700" dirty="0"/>
          </a:p>
        </p:txBody>
      </p:sp>
      <p:sp>
        <p:nvSpPr>
          <p:cNvPr id="13" name="Footnote"/>
          <p:cNvSpPr txBox="1"/>
          <p:nvPr/>
        </p:nvSpPr>
        <p:spPr>
          <a:xfrm>
            <a:off x="548640" y="5897880"/>
            <a:ext cx="11091672" cy="320040"/>
          </a:xfrm>
          <a:prstGeom prst="rect">
            <a:avLst/>
          </a:prstGeom>
          <a:noFill/>
          <a:ln/>
        </p:spPr>
        <p:txBody>
          <a:bodyPr wrap="square" lIns="0" tIns="0" rIns="0" bIns="0" rtlCol="0" anchor="ctr"/>
          <a:lstStyle/>
          <a:p>
            <a:pPr indent="0" marL="0">
              <a:buNone/>
            </a:pPr>
            <a:r>
              <a:rPr lang="en-US" sz="1100" dirty="0">
                <a:solidFill>
                  <a:schemeClr val="accent5"/>
                </a:solidFill>
              </a:rPr>
              <a:t>Fees estimated as 25% app commission × delivery share × total sales. Channel shares are for all three stores combined.</a:t>
            </a:r>
            <a:endParaRPr lang="en-US" sz="11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1672" cy="1280160"/>
          </a:xfrm>
          <a:prstGeom prst="rect">
            <a:avLst/>
          </a:prstGeom>
          <a:noFill/>
          <a:ln/>
        </p:spPr>
        <p:txBody>
          <a:bodyPr wrap="square" lIns="0" tIns="0" rIns="0" bIns="0" rtlCol="0" anchor="t"/>
          <a:lstStyle/>
          <a:p>
            <a:pPr algn="l" indent="0" marL="0">
              <a:buNone/>
            </a:pPr>
            <a:r>
              <a:rPr lang="en-US" sz="3400" b="1" dirty="0">
                <a:solidFill>
                  <a:schemeClr val="bg1"/>
                </a:solidFill>
              </a:rPr>
              <a:t>I recommend we raise our prices on the delivery apps to cover their 25% fee</a:t>
            </a:r>
            <a:endParaRPr lang="en-US" sz="3400" dirty="0"/>
          </a:p>
        </p:txBody>
      </p:sp>
      <p:sp>
        <p:nvSpPr>
          <p:cNvPr id="3" name="Decision 1 card"/>
          <p:cNvSpPr/>
          <p:nvPr/>
        </p:nvSpPr>
        <p:spPr>
          <a:xfrm>
            <a:off x="548640" y="1920240"/>
            <a:ext cx="11091672" cy="2240280"/>
          </a:xfrm>
          <a:prstGeom prst="roundRect">
            <a:avLst>
              <a:gd name="adj" fmla="val 4898"/>
            </a:avLst>
          </a:prstGeom>
          <a:solidFill>
            <a:schemeClr val="bg1">
              <a:alpha val="9000"/>
            </a:schemeClr>
          </a:solidFill>
          <a:ln/>
        </p:spPr>
      </p:sp>
      <p:sp>
        <p:nvSpPr>
          <p:cNvPr id="4" name="Decision 1 number circle"/>
          <p:cNvSpPr/>
          <p:nvPr/>
        </p:nvSpPr>
        <p:spPr>
          <a:xfrm>
            <a:off x="868680" y="2240280"/>
            <a:ext cx="566928" cy="566928"/>
          </a:xfrm>
          <a:prstGeom prst="ellipse">
            <a:avLst/>
          </a:prstGeom>
          <a:solidFill>
            <a:schemeClr val="accent1"/>
          </a:solidFill>
          <a:ln/>
        </p:spPr>
      </p:sp>
      <p:sp>
        <p:nvSpPr>
          <p:cNvPr id="5" name="Decision 1 number"/>
          <p:cNvSpPr txBox="1"/>
          <p:nvPr/>
        </p:nvSpPr>
        <p:spPr>
          <a:xfrm>
            <a:off x="868680" y="224028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6" name="Decision 1 text"/>
          <p:cNvSpPr txBox="1"/>
          <p:nvPr/>
        </p:nvSpPr>
        <p:spPr>
          <a:xfrm>
            <a:off x="1691640" y="2212848"/>
            <a:ext cx="9692640" cy="621792"/>
          </a:xfrm>
          <a:prstGeom prst="rect">
            <a:avLst/>
          </a:prstGeom>
          <a:noFill/>
          <a:ln/>
        </p:spPr>
        <p:txBody>
          <a:bodyPr wrap="square" lIns="0" tIns="0" rIns="0" bIns="0" rtlCol="0" anchor="ctr"/>
          <a:lstStyle/>
          <a:p>
            <a:pPr indent="0" marL="0">
              <a:buNone/>
            </a:pPr>
            <a:r>
              <a:rPr lang="en-US" sz="1900" b="1" dirty="0">
                <a:solidFill>
                  <a:schemeClr val="bg1"/>
                </a:solidFill>
              </a:rPr>
              <a:t>Delivery: </a:t>
            </a:r>
            <a:pPr indent="0" marL="0">
              <a:buNone/>
            </a:pPr>
            <a:r>
              <a:rPr lang="en-US" sz="1900" dirty="0">
                <a:solidFill>
                  <a:schemeClr val="bg1"/>
                </a:solidFill>
              </a:rPr>
              <a:t>approve higher prices on the apps, and review order volume after a month</a:t>
            </a:r>
            <a:endParaRPr lang="en-US" sz="1900" dirty="0"/>
          </a:p>
        </p:txBody>
      </p:sp>
      <p:sp>
        <p:nvSpPr>
          <p:cNvPr id="7" name="Option A chip"/>
          <p:cNvSpPr/>
          <p:nvPr/>
        </p:nvSpPr>
        <p:spPr>
          <a:xfrm>
            <a:off x="1691640" y="3154680"/>
            <a:ext cx="3749040" cy="566928"/>
          </a:xfrm>
          <a:prstGeom prst="roundRect">
            <a:avLst>
              <a:gd name="adj" fmla="val 50000"/>
            </a:avLst>
          </a:prstGeom>
          <a:solidFill>
            <a:schemeClr val="accent1"/>
          </a:solidFill>
          <a:ln/>
        </p:spPr>
      </p:sp>
      <p:pic>
        <p:nvPicPr>
          <p:cNvPr id="8" name="Option A check" descr="preencoded.png">    </p:cNvPr>
          <p:cNvPicPr>
            <a:picLocks noChangeAspect="1"/>
          </p:cNvPicPr>
          <p:nvPr/>
        </p:nvPicPr>
        <p:blipFill>
          <a:blip r:embed="rId1"/>
          <a:stretch>
            <a:fillRect/>
          </a:stretch>
        </p:blipFill>
        <p:spPr>
          <a:xfrm>
            <a:off x="1874520" y="3300984"/>
            <a:ext cx="274320" cy="274320"/>
          </a:xfrm>
          <a:prstGeom prst="rect">
            <a:avLst/>
          </a:prstGeom>
        </p:spPr>
      </p:pic>
      <p:sp>
        <p:nvSpPr>
          <p:cNvPr id="9" name="Option A text"/>
          <p:cNvSpPr txBox="1"/>
          <p:nvPr/>
        </p:nvSpPr>
        <p:spPr>
          <a:xfrm>
            <a:off x="2240280" y="3154680"/>
            <a:ext cx="3108960" cy="566928"/>
          </a:xfrm>
          <a:prstGeom prst="rect">
            <a:avLst/>
          </a:prstGeom>
          <a:noFill/>
          <a:ln/>
        </p:spPr>
        <p:txBody>
          <a:bodyPr wrap="square" lIns="0" tIns="0" rIns="0" bIns="0" rtlCol="0" anchor="ctr"/>
          <a:lstStyle/>
          <a:p>
            <a:pPr indent="0" marL="0">
              <a:buNone/>
            </a:pPr>
            <a:r>
              <a:rPr lang="en-US" sz="1500" b="1" dirty="0">
                <a:solidFill>
                  <a:schemeClr val="bg1"/>
                </a:solidFill>
              </a:rPr>
              <a:t>Raise app prices</a:t>
            </a:r>
            <a:pPr indent="0" marL="0">
              <a:buNone/>
            </a:pPr>
            <a:r>
              <a:rPr lang="en-US" sz="1500" dirty="0">
                <a:solidFill>
                  <a:schemeClr val="bg1"/>
                </a:solidFill>
              </a:rPr>
              <a:t>  ·  recommended</a:t>
            </a:r>
            <a:endParaRPr lang="en-US" sz="1500" dirty="0"/>
          </a:p>
        </p:txBody>
      </p:sp>
      <p:sp>
        <p:nvSpPr>
          <p:cNvPr id="10" name="Option B chip"/>
          <p:cNvSpPr/>
          <p:nvPr/>
        </p:nvSpPr>
        <p:spPr>
          <a:xfrm>
            <a:off x="5669280" y="3154680"/>
            <a:ext cx="2926080" cy="566928"/>
          </a:xfrm>
          <a:prstGeom prst="roundRect">
            <a:avLst>
              <a:gd name="adj" fmla="val 50000"/>
            </a:avLst>
          </a:prstGeom>
          <a:solidFill>
            <a:schemeClr val="tx2"/>
          </a:solidFill>
          <a:ln w="12700">
            <a:solidFill>
              <a:schemeClr val="accent2"/>
            </a:solidFill>
            <a:prstDash val="solid"/>
          </a:ln>
        </p:spPr>
      </p:sp>
      <p:sp>
        <p:nvSpPr>
          <p:cNvPr id="11" name="Option B text"/>
          <p:cNvSpPr txBox="1"/>
          <p:nvPr/>
        </p:nvSpPr>
        <p:spPr>
          <a:xfrm>
            <a:off x="5669280" y="3154680"/>
            <a:ext cx="2926080" cy="566928"/>
          </a:xfrm>
          <a:prstGeom prst="rect">
            <a:avLst/>
          </a:prstGeom>
          <a:noFill/>
          <a:ln/>
        </p:spPr>
        <p:txBody>
          <a:bodyPr wrap="square" lIns="0" tIns="0" rIns="0" bIns="0" rtlCol="0" anchor="ctr"/>
          <a:lstStyle/>
          <a:p>
            <a:pPr algn="ctr" indent="0" marL="0">
              <a:buNone/>
            </a:pPr>
            <a:r>
              <a:rPr lang="en-US" sz="1500" dirty="0">
                <a:solidFill>
                  <a:schemeClr val="accent2"/>
                </a:solidFill>
              </a:rPr>
              <a:t>Push customers to pickup</a:t>
            </a:r>
            <a:endParaRPr lang="en-US" sz="1500" dirty="0"/>
          </a:p>
        </p:txBody>
      </p:sp>
      <p:sp>
        <p:nvSpPr>
          <p:cNvPr id="12" name="Option C chip"/>
          <p:cNvSpPr/>
          <p:nvPr/>
        </p:nvSpPr>
        <p:spPr>
          <a:xfrm>
            <a:off x="8823960" y="3154680"/>
            <a:ext cx="2560320" cy="566928"/>
          </a:xfrm>
          <a:prstGeom prst="roundRect">
            <a:avLst>
              <a:gd name="adj" fmla="val 50000"/>
            </a:avLst>
          </a:prstGeom>
          <a:solidFill>
            <a:schemeClr val="tx2"/>
          </a:solidFill>
          <a:ln w="12700">
            <a:solidFill>
              <a:schemeClr val="accent2"/>
            </a:solidFill>
            <a:prstDash val="solid"/>
          </a:ln>
        </p:spPr>
      </p:sp>
      <p:sp>
        <p:nvSpPr>
          <p:cNvPr id="13" name="Option C text"/>
          <p:cNvSpPr txBox="1"/>
          <p:nvPr/>
        </p:nvSpPr>
        <p:spPr>
          <a:xfrm>
            <a:off x="8823960" y="3154680"/>
            <a:ext cx="2560320" cy="566928"/>
          </a:xfrm>
          <a:prstGeom prst="rect">
            <a:avLst/>
          </a:prstGeom>
          <a:noFill/>
          <a:ln/>
        </p:spPr>
        <p:txBody>
          <a:bodyPr wrap="square" lIns="0" tIns="0" rIns="0" bIns="0" rtlCol="0" anchor="ctr"/>
          <a:lstStyle/>
          <a:p>
            <a:pPr algn="ctr" indent="0" marL="0">
              <a:buNone/>
            </a:pPr>
            <a:r>
              <a:rPr lang="en-US" sz="1500" dirty="0">
                <a:solidFill>
                  <a:schemeClr val="accent2"/>
                </a:solidFill>
              </a:rPr>
              <a:t>Absorb the 25% fee</a:t>
            </a:r>
            <a:endParaRPr lang="en-US" sz="1500" dirty="0"/>
          </a:p>
        </p:txBody>
      </p:sp>
      <p:sp>
        <p:nvSpPr>
          <p:cNvPr id="14" name="Decision 2 card"/>
          <p:cNvSpPr/>
          <p:nvPr/>
        </p:nvSpPr>
        <p:spPr>
          <a:xfrm>
            <a:off x="548640" y="4434840"/>
            <a:ext cx="11091672" cy="1234440"/>
          </a:xfrm>
          <a:prstGeom prst="roundRect">
            <a:avLst>
              <a:gd name="adj" fmla="val 8889"/>
            </a:avLst>
          </a:prstGeom>
          <a:solidFill>
            <a:schemeClr val="bg1">
              <a:alpha val="9000"/>
            </a:schemeClr>
          </a:solidFill>
          <a:ln/>
        </p:spPr>
      </p:sp>
      <p:sp>
        <p:nvSpPr>
          <p:cNvPr id="15" name="Decision 2 number circle"/>
          <p:cNvSpPr/>
          <p:nvPr/>
        </p:nvSpPr>
        <p:spPr>
          <a:xfrm>
            <a:off x="868680" y="4768596"/>
            <a:ext cx="566928" cy="566928"/>
          </a:xfrm>
          <a:prstGeom prst="ellipse">
            <a:avLst/>
          </a:prstGeom>
          <a:solidFill>
            <a:schemeClr val="accent1"/>
          </a:solidFill>
          <a:ln/>
        </p:spPr>
      </p:sp>
      <p:sp>
        <p:nvSpPr>
          <p:cNvPr id="16" name="Decision 2 number"/>
          <p:cNvSpPr txBox="1"/>
          <p:nvPr/>
        </p:nvSpPr>
        <p:spPr>
          <a:xfrm>
            <a:off x="868680" y="4768596"/>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17" name="Decision 2 text"/>
          <p:cNvSpPr txBox="1"/>
          <p:nvPr/>
        </p:nvSpPr>
        <p:spPr>
          <a:xfrm>
            <a:off x="1691640" y="4745736"/>
            <a:ext cx="9692640" cy="621792"/>
          </a:xfrm>
          <a:prstGeom prst="rect">
            <a:avLst/>
          </a:prstGeom>
          <a:noFill/>
          <a:ln/>
        </p:spPr>
        <p:txBody>
          <a:bodyPr wrap="square" lIns="0" tIns="0" rIns="0" bIns="0" rtlCol="0" anchor="ctr"/>
          <a:lstStyle/>
          <a:p>
            <a:pPr indent="0" marL="0">
              <a:buNone/>
            </a:pPr>
            <a:r>
              <a:rPr lang="en-US" sz="1900" b="1" dirty="0">
                <a:solidFill>
                  <a:schemeClr val="bg1"/>
                </a:solidFill>
              </a:rPr>
              <a:t>Riverside: </a:t>
            </a:r>
            <a:pPr indent="0" marL="0">
              <a:buNone/>
            </a:pPr>
            <a:r>
              <a:rPr lang="en-US" sz="1900" dirty="0">
                <a:solidFill>
                  <a:schemeClr val="bg1"/>
                </a:solidFill>
              </a:rPr>
              <a:t>no new spending until October sales show whether it has recovered</a:t>
            </a:r>
            <a:endParaRPr lang="en-US" sz="19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2"/>
                </a:solidFill>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Hilltop Coffee">
  <a:themeElements>
    <a:clrScheme name="Hilltop Coffee">
      <a:dk1>
        <a:srgbClr val="2A1E18"/>
      </a:dk1>
      <a:lt1>
        <a:srgbClr val="FFFFFF"/>
      </a:lt1>
      <a:dk2>
        <a:srgbClr val="3B2A21"/>
      </a:dk2>
      <a:lt2>
        <a:srgbClr val="F4F0EC"/>
      </a:lt2>
      <a:accent1>
        <a:srgbClr val="C77B30"/>
      </a:accent1>
      <a:accent2>
        <a:srgbClr val="D8C7B6"/>
      </a:accent2>
      <a:accent3>
        <a:srgbClr val="B03A2E"/>
      </a:accent3>
      <a:accent4>
        <a:srgbClr val="4E7D5B"/>
      </a:accent4>
      <a:accent5>
        <a:srgbClr val="7A5E4C"/>
      </a:accent5>
      <a:accent6>
        <a:srgbClr val="E9A65A"/>
      </a:accent6>
      <a:hlink>
        <a:srgbClr val="C77B30"/>
      </a:hlink>
      <a:folHlink>
        <a:srgbClr val="7A5E4C"/>
      </a:folHlink>
    </a:clrScheme>
    <a:fontScheme name="Hilltop Coffe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Hilltop Coffee Q3 2026 sales review</dc:title>
  <dc:subject>PptxGenJS Presentation</dc:subject>
  <dc:creator>PptxGenJS</dc:creator>
  <cp:lastModifiedBy>PptxGenJS</cp:lastModifiedBy>
  <cp:revision>1</cp:revision>
  <dcterms:created xsi:type="dcterms:W3CDTF">2026-10-20T04:01:58Z</dcterms:created>
  <dcterms:modified xsi:type="dcterms:W3CDTF">2026-10-20T04:01:58Z</dcterms:modified>
</cp:coreProperties>
</file>